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285" r:id="rId38"/>
    <p:sldId id="405" r:id="rId3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37</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3YLCXXZZX3-22.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19971;&#65289;&#25512;&#21160;&#35748;&#35782;&#21457;&#23637;.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第十课　推动认识发展</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．结合事例，剖析简单肯定一切或否定一切的危害，了解辩证否定观的实质。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．结合具体认识及认识的发展历程， 体会认识的深化和发展，把握认识发展的历程。</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88723" y="1124744"/>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3YLCXXZZX3-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17067" y="2420888"/>
            <a:ext cx="9544512"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3240360"/>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不作简单肯定或否定</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简单肯定或否定的危害</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．肯定方面与否定方面</a:t>
            </a:r>
            <a:endParaRPr lang="zh-CN" altLang="en-US" sz="2600" dirty="0"/>
          </a:p>
        </p:txBody>
      </p:sp>
      <p:graphicFrame>
        <p:nvGraphicFramePr>
          <p:cNvPr id="5" name="表格 4"/>
          <p:cNvGraphicFramePr>
            <a:graphicFrameLocks noGrp="1"/>
          </p:cNvGraphicFramePr>
          <p:nvPr>
            <p:extLst>
              <p:ext uri="{D42A27DB-BD31-4B8C-83A1-F6EECF244321}">
                <p14:modId xmlns:p14="http://schemas.microsoft.com/office/powerpoint/2010/main" val="3600487080"/>
              </p:ext>
            </p:extLst>
          </p:nvPr>
        </p:nvGraphicFramePr>
        <p:xfrm>
          <a:off x="696987" y="3933056"/>
          <a:ext cx="10975974" cy="1739756"/>
        </p:xfrm>
        <a:graphic>
          <a:graphicData uri="http://schemas.openxmlformats.org/drawingml/2006/table">
            <a:tbl>
              <a:tblPr/>
              <a:tblGrid>
                <a:gridCol w="504056"/>
                <a:gridCol w="10471918"/>
              </a:tblGrid>
              <a:tr h="869878">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2600" kern="100" dirty="0">
                        <a:effectLst/>
                        <a:latin typeface="宋体"/>
                        <a:cs typeface="Courier New"/>
                      </a:endParaRPr>
                    </a:p>
                  </a:txBody>
                  <a:tcPr marL="44281" marR="4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肯定方面是事物保</a:t>
                      </a:r>
                      <a:r>
                        <a:rPr lang="zh-CN" sz="2600" b="1" kern="100" dirty="0" smtClean="0">
                          <a:effectLst/>
                          <a:latin typeface="宋体"/>
                          <a:ea typeface="方正细黑一简体"/>
                          <a:cs typeface="Times New Roman"/>
                        </a:rPr>
                        <a:t>持</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方面，即肯定这一事物为它自身的方面</a:t>
                      </a:r>
                      <a:endParaRPr lang="zh-CN" sz="2600" kern="100" dirty="0">
                        <a:effectLst/>
                        <a:latin typeface="宋体"/>
                        <a:cs typeface="Courier New"/>
                      </a:endParaRPr>
                    </a:p>
                  </a:txBody>
                  <a:tcPr marL="44281" marR="4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9878">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否定方面是促使该事物灭亡的方面，即促使它转化</a:t>
                      </a:r>
                      <a:r>
                        <a:rPr lang="zh-CN" sz="2600" b="1" kern="100" dirty="0" smtClean="0">
                          <a:effectLst/>
                          <a:latin typeface="宋体"/>
                          <a:ea typeface="方正细黑一简体"/>
                          <a:cs typeface="Times New Roman"/>
                        </a:rPr>
                        <a:t>为</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方面</a:t>
                      </a:r>
                      <a:endParaRPr lang="zh-CN" sz="2600" kern="100" dirty="0">
                        <a:effectLst/>
                        <a:latin typeface="宋体"/>
                        <a:cs typeface="Courier New"/>
                      </a:endParaRPr>
                    </a:p>
                  </a:txBody>
                  <a:tcPr marL="44281" marR="4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4218096" y="414908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自身存在</a:t>
            </a:r>
            <a:endParaRPr lang="zh-CN" altLang="en-US" dirty="0"/>
          </a:p>
        </p:txBody>
      </p:sp>
      <p:sp>
        <p:nvSpPr>
          <p:cNvPr id="9" name="矩形 8"/>
          <p:cNvSpPr/>
          <p:nvPr/>
        </p:nvSpPr>
        <p:spPr>
          <a:xfrm>
            <a:off x="9193931" y="5024789"/>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他事物</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077941299"/>
              </p:ext>
            </p:extLst>
          </p:nvPr>
        </p:nvGraphicFramePr>
        <p:xfrm>
          <a:off x="696987" y="606888"/>
          <a:ext cx="10945216" cy="6062472"/>
        </p:xfrm>
        <a:graphic>
          <a:graphicData uri="http://schemas.openxmlformats.org/drawingml/2006/table">
            <a:tbl>
              <a:tblPr/>
              <a:tblGrid>
                <a:gridCol w="697518"/>
                <a:gridCol w="1133465"/>
                <a:gridCol w="9114233"/>
              </a:tblGrid>
              <a:tr h="1740755">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辩</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证</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对立</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①肯定方面维持着事物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规定性，当肯定方面处于优势时，事物就会保持其原有的性质和自身的存在。②当否定方面在事物发展中取得支配地位时，事物就会改变自己</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实现对自身的否定</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5208">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统一</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①肯定中包含否定。任何事物都包含着肯定性的因素和否定性的因素，二者的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与斗争必然使事物的发展进入自我否定阶段，并因自我否定而</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。②否定中包含肯定。否定并不是全盘否定，矛盾斗争的结果并不是将矛盾双方消解为虚无，而是产生新的</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。这种包含肯定的否定是“辩证的否定”</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116632"/>
            <a:ext cx="851515"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6333718" y="692696"/>
            <a:ext cx="519694"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质</a:t>
            </a:r>
            <a:endParaRPr lang="zh-CN" altLang="en-US" dirty="0"/>
          </a:p>
        </p:txBody>
      </p:sp>
      <p:sp>
        <p:nvSpPr>
          <p:cNvPr id="10" name="矩形 9"/>
          <p:cNvSpPr/>
          <p:nvPr/>
        </p:nvSpPr>
        <p:spPr>
          <a:xfrm>
            <a:off x="10189435" y="207246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根本性质</a:t>
            </a:r>
            <a:endParaRPr lang="zh-CN" altLang="en-US" dirty="0"/>
          </a:p>
        </p:txBody>
      </p:sp>
      <p:sp>
        <p:nvSpPr>
          <p:cNvPr id="12" name="矩形 11"/>
          <p:cNvSpPr/>
          <p:nvPr/>
        </p:nvSpPr>
        <p:spPr>
          <a:xfrm>
            <a:off x="4945459" y="4005064"/>
            <a:ext cx="854721" cy="492443"/>
          </a:xfrm>
          <a:prstGeom prst="rect">
            <a:avLst/>
          </a:prstGeom>
        </p:spPr>
        <p:txBody>
          <a:bodyPr wrap="none">
            <a:spAutoFit/>
          </a:bodyPr>
          <a:lstStyle/>
          <a:p>
            <a:r>
              <a:rPr lang="zh-CN" altLang="en-US" sz="2600" b="1" kern="100" dirty="0" smtClean="0">
                <a:solidFill>
                  <a:srgbClr val="FF0000"/>
                </a:solidFill>
                <a:latin typeface="宋体"/>
                <a:ea typeface="方正细黑一简体"/>
                <a:cs typeface="Times New Roman"/>
              </a:rPr>
              <a:t>对立</a:t>
            </a:r>
            <a:endParaRPr lang="zh-CN" altLang="en-US" dirty="0"/>
          </a:p>
        </p:txBody>
      </p:sp>
      <p:sp>
        <p:nvSpPr>
          <p:cNvPr id="14" name="矩形 13"/>
          <p:cNvSpPr/>
          <p:nvPr/>
        </p:nvSpPr>
        <p:spPr>
          <a:xfrm>
            <a:off x="5868955" y="466474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自我更新</a:t>
            </a:r>
            <a:endParaRPr lang="zh-CN" altLang="en-US" dirty="0"/>
          </a:p>
        </p:txBody>
      </p:sp>
      <p:sp>
        <p:nvSpPr>
          <p:cNvPr id="16" name="矩形 15"/>
          <p:cNvSpPr/>
          <p:nvPr/>
        </p:nvSpPr>
        <p:spPr>
          <a:xfrm>
            <a:off x="4646477" y="6032901"/>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规定性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988840"/>
            <a:ext cx="10801200" cy="252028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．辩证否定的要求</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我们看待事物、解决问题不能简单</a:t>
            </a:r>
            <a:r>
              <a:rPr lang="zh-CN" altLang="zh-CN" sz="2600" b="1" kern="100" dirty="0" smtClean="0">
                <a:latin typeface="宋体"/>
                <a:ea typeface="方正细黑一简体"/>
                <a:cs typeface="Times New Roman"/>
              </a:rPr>
              <a:t>地</a:t>
            </a:r>
            <a:r>
              <a:rPr lang="en-US" altLang="zh-CN" sz="2600" b="1" kern="100" dirty="0" smtClean="0">
                <a:latin typeface="宋体"/>
                <a:ea typeface="方正细黑一简体"/>
                <a:cs typeface="Times New Roman"/>
              </a:rPr>
              <a:t>_________</a:t>
            </a:r>
            <a:r>
              <a:rPr lang="zh-CN" altLang="zh-CN" sz="2600" b="1" kern="100" dirty="0" smtClean="0">
                <a:latin typeface="宋体"/>
                <a:ea typeface="方正细黑一简体"/>
                <a:cs typeface="Times New Roman"/>
              </a:rPr>
              <a:t>或</a:t>
            </a:r>
            <a:r>
              <a:rPr lang="zh-CN" altLang="zh-CN" sz="2600" b="1" kern="100" dirty="0">
                <a:latin typeface="宋体"/>
                <a:ea typeface="方正细黑一简体"/>
                <a:cs typeface="Times New Roman"/>
              </a:rPr>
              <a:t>否定一切，否则，就会陷于主观的、极端的思维方式，</a:t>
            </a:r>
            <a:r>
              <a:rPr lang="zh-CN" altLang="zh-CN" sz="2600" b="1" kern="100" dirty="0" smtClean="0">
                <a:latin typeface="宋体"/>
                <a:ea typeface="方正细黑一简体"/>
                <a:cs typeface="Times New Roman"/>
              </a:rPr>
              <a:t>犯</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错误。</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6169595" y="286641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肯定一切</a:t>
            </a:r>
            <a:endParaRPr lang="zh-CN" altLang="en-US" dirty="0"/>
          </a:p>
        </p:txBody>
      </p:sp>
      <p:sp>
        <p:nvSpPr>
          <p:cNvPr id="6" name="矩形 5"/>
          <p:cNvSpPr/>
          <p:nvPr/>
        </p:nvSpPr>
        <p:spPr>
          <a:xfrm>
            <a:off x="5737547" y="358462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形而上学</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648072"/>
          </a:xfrm>
        </p:spPr>
        <p:txBody>
          <a:bodyPr>
            <a:normAutofit lnSpcReduction="10000"/>
          </a:bodyPr>
          <a:lstStyle/>
          <a:p>
            <a:pPr indent="0">
              <a:tabLst>
                <a:tab pos="809625" algn="l"/>
              </a:tabLst>
            </a:pPr>
            <a:r>
              <a:rPr lang="en-US" altLang="zh-CN" sz="2600" b="1" kern="100" dirty="0">
                <a:ea typeface="方正细黑一简体"/>
                <a:cs typeface="Times New Roman"/>
              </a:rPr>
              <a:t>(</a:t>
            </a:r>
            <a:r>
              <a:rPr lang="zh-CN" altLang="zh-CN" sz="2600" b="1" kern="100" dirty="0">
                <a:ea typeface="方正细黑一简体"/>
                <a:cs typeface="Times New Roman"/>
              </a:rPr>
              <a:t>二</a:t>
            </a:r>
            <a:r>
              <a:rPr lang="en-US" altLang="zh-CN" sz="2600" b="1" kern="100" dirty="0">
                <a:ea typeface="方正细黑一简体"/>
                <a:cs typeface="Times New Roman"/>
              </a:rPr>
              <a:t>)</a:t>
            </a:r>
            <a:r>
              <a:rPr lang="zh-CN" altLang="zh-CN" sz="2600" b="1" kern="100" dirty="0">
                <a:ea typeface="方正细黑一简体"/>
                <a:cs typeface="Times New Roman"/>
              </a:rPr>
              <a:t>坚持辩证的否定观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042802377"/>
              </p:ext>
            </p:extLst>
          </p:nvPr>
        </p:nvGraphicFramePr>
        <p:xfrm>
          <a:off x="408955" y="678896"/>
          <a:ext cx="11377264" cy="6062472"/>
        </p:xfrm>
        <a:graphic>
          <a:graphicData uri="http://schemas.openxmlformats.org/drawingml/2006/table">
            <a:tbl>
              <a:tblPr/>
              <a:tblGrid>
                <a:gridCol w="576064"/>
                <a:gridCol w="10801200"/>
              </a:tblGrid>
              <a:tr h="1616415">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原</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因</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①辩证的否定具有肯定与否定的双重性。②在事物的发展过程中，相对于肯定阶段来说，否定阶段是较后也是较高的环节。它包含着肯定，同时又具有比肯定更为丰富的内容，更能体现事物发展</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9548">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求</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①深刻把握肯定与否定之间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②作为事物发展过程中的否定，是对旧事物整体、旧矛</a:t>
                      </a:r>
                      <a:r>
                        <a:rPr lang="zh-CN" sz="2600" b="1" kern="100" dirty="0" smtClean="0">
                          <a:effectLst/>
                          <a:latin typeface="宋体"/>
                          <a:ea typeface="方正细黑一简体"/>
                          <a:cs typeface="Times New Roman"/>
                        </a:rPr>
                        <a:t>盾</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否定，没有对这一整体、统一体的否定，旧事物就不能灭亡</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就</a:t>
                      </a:r>
                      <a:r>
                        <a:rPr lang="zh-CN" sz="2600" b="1" kern="100" dirty="0">
                          <a:effectLst/>
                          <a:latin typeface="宋体"/>
                          <a:ea typeface="方正细黑一简体"/>
                          <a:cs typeface="Times New Roman"/>
                        </a:rPr>
                        <a:t>不能产生。③否定中所包含的肯定绝不是对旧事物整体、旧矛盾统一体的肯定与保留，而是对旧事物整体、旧矛盾统一体</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肯定与保留。④对合理因素的保留，也不是原封不动地将它照搬到新事物之中，而是经过改造，把它们包含在新事物之中</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257827" y="2144469"/>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辩证法</a:t>
            </a:r>
            <a:endParaRPr lang="zh-CN" altLang="en-US" dirty="0"/>
          </a:p>
        </p:txBody>
      </p:sp>
      <p:sp>
        <p:nvSpPr>
          <p:cNvPr id="8" name="矩形 7"/>
          <p:cNvSpPr/>
          <p:nvPr/>
        </p:nvSpPr>
        <p:spPr>
          <a:xfrm>
            <a:off x="5305763" y="2720533"/>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辩证关系</a:t>
            </a:r>
            <a:endParaRPr lang="zh-CN" altLang="en-US" dirty="0"/>
          </a:p>
        </p:txBody>
      </p:sp>
      <p:sp>
        <p:nvSpPr>
          <p:cNvPr id="10" name="矩形 9"/>
          <p:cNvSpPr/>
          <p:nvPr/>
        </p:nvSpPr>
        <p:spPr>
          <a:xfrm>
            <a:off x="4657427" y="3368605"/>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统一体</a:t>
            </a:r>
            <a:endParaRPr lang="zh-CN" altLang="en-US" dirty="0"/>
          </a:p>
        </p:txBody>
      </p:sp>
      <p:sp>
        <p:nvSpPr>
          <p:cNvPr id="12" name="矩形 11"/>
          <p:cNvSpPr/>
          <p:nvPr/>
        </p:nvSpPr>
        <p:spPr>
          <a:xfrm>
            <a:off x="3899726" y="407707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新事物</a:t>
            </a:r>
            <a:endParaRPr lang="zh-CN" altLang="en-US" dirty="0"/>
          </a:p>
        </p:txBody>
      </p:sp>
      <p:sp>
        <p:nvSpPr>
          <p:cNvPr id="14" name="矩形 13"/>
          <p:cNvSpPr/>
          <p:nvPr/>
        </p:nvSpPr>
        <p:spPr>
          <a:xfrm>
            <a:off x="1980523" y="538482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合理因素</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116632"/>
            <a:ext cx="11305256" cy="6624736"/>
          </a:xfrm>
        </p:spPr>
        <p:txBody>
          <a:bodyPr>
            <a:normAutofit fontScale="77500" lnSpcReduction="20000"/>
          </a:bodyPr>
          <a:lstStyle/>
          <a:p>
            <a:pPr indent="662940" algn="just">
              <a:lnSpc>
                <a:spcPct val="170000"/>
              </a:lnSpc>
              <a:spcAft>
                <a:spcPts val="0"/>
              </a:spcAft>
              <a:tabLst>
                <a:tab pos="2700655" algn="l"/>
              </a:tabLst>
            </a:pPr>
            <a:r>
              <a:rPr lang="en-US" altLang="zh-CN" sz="3400" b="1" kern="100" dirty="0">
                <a:solidFill>
                  <a:schemeClr val="accent6">
                    <a:lumMod val="75000"/>
                  </a:schemeClr>
                </a:solidFill>
                <a:latin typeface="方正细黑一简体"/>
                <a:cs typeface="Times New Roman"/>
              </a:rPr>
              <a:t>[</a:t>
            </a:r>
            <a:r>
              <a:rPr lang="zh-CN" altLang="zh-CN" sz="3400" b="1" kern="100" dirty="0">
                <a:solidFill>
                  <a:schemeClr val="accent6">
                    <a:lumMod val="75000"/>
                  </a:schemeClr>
                </a:solidFill>
                <a:latin typeface="宋体"/>
                <a:ea typeface="方正细黑一简体"/>
                <a:cs typeface="Times New Roman"/>
              </a:rPr>
              <a:t>基础微练</a:t>
            </a:r>
            <a:r>
              <a:rPr lang="en-US" altLang="zh-CN" sz="3400" b="1" kern="100" dirty="0">
                <a:solidFill>
                  <a:schemeClr val="accent6">
                    <a:lumMod val="75000"/>
                  </a:schemeClr>
                </a:solidFill>
                <a:latin typeface="宋体"/>
                <a:ea typeface="方正细黑一简体"/>
                <a:cs typeface="Times New Roman"/>
              </a:rPr>
              <a:t>]</a:t>
            </a:r>
            <a:endParaRPr lang="zh-CN" altLang="zh-CN" sz="340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3400" b="1" kern="100" dirty="0">
                <a:latin typeface="方正细黑一简体"/>
                <a:cs typeface="Times New Roman"/>
              </a:rPr>
              <a:t>(1)</a:t>
            </a:r>
            <a:r>
              <a:rPr lang="zh-CN" altLang="zh-CN" sz="3400" b="1" kern="100" dirty="0">
                <a:latin typeface="宋体"/>
                <a:ea typeface="方正细黑一简体"/>
                <a:cs typeface="Times New Roman"/>
              </a:rPr>
              <a:t>事物内部的肯定方面和否定方面是完全对立的</a:t>
            </a:r>
            <a:r>
              <a:rPr lang="zh-CN" altLang="zh-CN" sz="3400" b="1" kern="100" dirty="0" smtClean="0">
                <a:latin typeface="宋体"/>
                <a:ea typeface="方正细黑一简体"/>
                <a:cs typeface="Times New Roman"/>
              </a:rPr>
              <a:t>。</a:t>
            </a:r>
            <a:r>
              <a:rPr lang="en-US" altLang="zh-CN" sz="3400" b="1" kern="100" dirty="0" smtClean="0">
                <a:latin typeface="宋体"/>
                <a:ea typeface="方正细黑一简体"/>
                <a:cs typeface="Times New Roman"/>
              </a:rPr>
              <a:t>                  (</a:t>
            </a:r>
            <a:r>
              <a:rPr lang="zh-CN" altLang="zh-CN" sz="3400" b="1" kern="100" dirty="0">
                <a:latin typeface="宋体"/>
                <a:ea typeface="方正细黑一简体"/>
                <a:cs typeface="Times New Roman"/>
              </a:rPr>
              <a:t>　</a:t>
            </a:r>
            <a:r>
              <a:rPr lang="en-US" altLang="zh-CN" sz="3400" b="1" kern="100" dirty="0">
                <a:latin typeface="宋体"/>
                <a:ea typeface="方正细黑一简体"/>
                <a:cs typeface="Times New Roman"/>
              </a:rPr>
              <a:t> )</a:t>
            </a:r>
            <a:endParaRPr lang="zh-CN" altLang="zh-CN" sz="3400" kern="100" dirty="0">
              <a:latin typeface="宋体"/>
              <a:cs typeface="Courier New"/>
            </a:endParaRPr>
          </a:p>
          <a:p>
            <a:pPr indent="0" algn="just">
              <a:lnSpc>
                <a:spcPct val="170000"/>
              </a:lnSpc>
              <a:spcAft>
                <a:spcPts val="0"/>
              </a:spcAft>
              <a:tabLst>
                <a:tab pos="2700655" algn="l"/>
              </a:tabLst>
            </a:pPr>
            <a:r>
              <a:rPr lang="zh-CN" altLang="zh-CN" sz="3400" b="1" kern="100" dirty="0">
                <a:solidFill>
                  <a:srgbClr val="FF0000"/>
                </a:solidFill>
                <a:latin typeface="宋体"/>
                <a:ea typeface="方正细黑一简体"/>
                <a:cs typeface="Times New Roman"/>
              </a:rPr>
              <a:t>提示：</a:t>
            </a:r>
            <a:r>
              <a:rPr lang="zh-CN" altLang="zh-CN" sz="3400" b="1" kern="100" dirty="0">
                <a:latin typeface="宋体"/>
                <a:ea typeface="方正细黑一简体"/>
                <a:cs typeface="Times New Roman"/>
              </a:rPr>
              <a:t>×　事物内部的肯定方面和否定方面是对立统一的。</a:t>
            </a:r>
            <a:endParaRPr lang="zh-CN" altLang="zh-CN" sz="3400" kern="100" dirty="0">
              <a:latin typeface="宋体"/>
              <a:cs typeface="Courier New"/>
            </a:endParaRPr>
          </a:p>
          <a:p>
            <a:pPr indent="0" algn="just">
              <a:lnSpc>
                <a:spcPct val="170000"/>
              </a:lnSpc>
              <a:spcAft>
                <a:spcPts val="0"/>
              </a:spcAft>
              <a:tabLst>
                <a:tab pos="2700655" algn="l"/>
              </a:tabLst>
            </a:pPr>
            <a:r>
              <a:rPr lang="en-US" altLang="zh-CN" sz="3400" b="1" kern="100" dirty="0">
                <a:latin typeface="方正细黑一简体"/>
                <a:cs typeface="Times New Roman"/>
              </a:rPr>
              <a:t>(2)</a:t>
            </a:r>
            <a:r>
              <a:rPr lang="zh-CN" altLang="zh-CN" sz="3400" b="1" kern="100" dirty="0">
                <a:latin typeface="宋体"/>
                <a:ea typeface="方正细黑一简体"/>
                <a:cs typeface="Times New Roman"/>
              </a:rPr>
              <a:t>当肯定方面处于优势时，事物就会实现自身的否定</a:t>
            </a:r>
            <a:r>
              <a:rPr lang="zh-CN" altLang="zh-CN" sz="3400" b="1" kern="100" dirty="0" smtClean="0">
                <a:latin typeface="宋体"/>
                <a:ea typeface="方正细黑一简体"/>
                <a:cs typeface="Times New Roman"/>
              </a:rPr>
              <a:t>。</a:t>
            </a:r>
            <a:r>
              <a:rPr lang="en-US" altLang="zh-CN" sz="3400" b="1" kern="100" dirty="0" smtClean="0">
                <a:latin typeface="宋体"/>
                <a:ea typeface="方正细黑一简体"/>
                <a:cs typeface="Times New Roman"/>
              </a:rPr>
              <a:t>              (</a:t>
            </a:r>
            <a:r>
              <a:rPr lang="zh-CN" altLang="zh-CN" sz="3400" b="1" kern="100" dirty="0">
                <a:latin typeface="宋体"/>
                <a:ea typeface="方正细黑一简体"/>
                <a:cs typeface="Times New Roman"/>
              </a:rPr>
              <a:t>　</a:t>
            </a:r>
            <a:r>
              <a:rPr lang="en-US" altLang="zh-CN" sz="3400" b="1" kern="100" dirty="0">
                <a:latin typeface="宋体"/>
                <a:ea typeface="方正细黑一简体"/>
                <a:cs typeface="Times New Roman"/>
              </a:rPr>
              <a:t> )</a:t>
            </a:r>
            <a:endParaRPr lang="zh-CN" altLang="zh-CN" sz="3400" kern="100" dirty="0">
              <a:latin typeface="宋体"/>
              <a:cs typeface="Courier New"/>
            </a:endParaRPr>
          </a:p>
          <a:p>
            <a:pPr indent="0" algn="just">
              <a:lnSpc>
                <a:spcPct val="170000"/>
              </a:lnSpc>
              <a:spcAft>
                <a:spcPts val="0"/>
              </a:spcAft>
              <a:tabLst>
                <a:tab pos="2700655" algn="l"/>
              </a:tabLst>
            </a:pPr>
            <a:r>
              <a:rPr lang="zh-CN" altLang="zh-CN" sz="3400" b="1" kern="100" dirty="0">
                <a:solidFill>
                  <a:srgbClr val="FF0000"/>
                </a:solidFill>
                <a:latin typeface="宋体"/>
                <a:ea typeface="方正细黑一简体"/>
                <a:cs typeface="Times New Roman"/>
              </a:rPr>
              <a:t>提示：</a:t>
            </a:r>
            <a:r>
              <a:rPr lang="zh-CN" altLang="zh-CN" sz="3400" b="1" kern="100" dirty="0">
                <a:latin typeface="宋体"/>
                <a:ea typeface="方正细黑一简体"/>
                <a:cs typeface="Times New Roman"/>
              </a:rPr>
              <a:t>×　当肯定方面处于优势时，事物就会保持其原有的性质和自身的存在。</a:t>
            </a:r>
            <a:endParaRPr lang="zh-CN" altLang="zh-CN" sz="3400" kern="100" dirty="0">
              <a:latin typeface="宋体"/>
              <a:cs typeface="Courier New"/>
            </a:endParaRPr>
          </a:p>
          <a:p>
            <a:pPr indent="0" algn="just">
              <a:lnSpc>
                <a:spcPct val="170000"/>
              </a:lnSpc>
              <a:spcAft>
                <a:spcPts val="0"/>
              </a:spcAft>
              <a:tabLst>
                <a:tab pos="2700655" algn="l"/>
              </a:tabLst>
            </a:pPr>
            <a:r>
              <a:rPr lang="en-US" altLang="zh-CN" sz="3400" b="1" kern="100" dirty="0">
                <a:latin typeface="方正细黑一简体"/>
                <a:cs typeface="Times New Roman"/>
              </a:rPr>
              <a:t>(3)</a:t>
            </a:r>
            <a:r>
              <a:rPr lang="zh-CN" altLang="zh-CN" sz="3400" b="1" kern="100" dirty="0">
                <a:latin typeface="宋体"/>
                <a:ea typeface="方正细黑一简体"/>
                <a:cs typeface="Times New Roman"/>
              </a:rPr>
              <a:t>我们看待事物、解决问题或者肯定一切或者否定一切，否则，就会陷于主观的、极端的思维方式，犯形而上学的错误</a:t>
            </a:r>
            <a:r>
              <a:rPr lang="zh-CN" altLang="zh-CN" sz="3400" b="1" kern="100" dirty="0" smtClean="0">
                <a:latin typeface="宋体"/>
                <a:ea typeface="方正细黑一简体"/>
                <a:cs typeface="Times New Roman"/>
              </a:rPr>
              <a:t>。</a:t>
            </a:r>
            <a:r>
              <a:rPr lang="en-US" altLang="zh-CN" sz="3400" b="1" kern="100" dirty="0" smtClean="0">
                <a:latin typeface="宋体"/>
                <a:ea typeface="方正细黑一简体"/>
                <a:cs typeface="Times New Roman"/>
              </a:rPr>
              <a:t>                      (</a:t>
            </a:r>
            <a:r>
              <a:rPr lang="zh-CN" altLang="zh-CN" sz="3400" b="1" kern="100" dirty="0">
                <a:latin typeface="宋体"/>
                <a:ea typeface="方正细黑一简体"/>
                <a:cs typeface="Times New Roman"/>
              </a:rPr>
              <a:t>　</a:t>
            </a:r>
            <a:r>
              <a:rPr lang="en-US" altLang="zh-CN" sz="3400" b="1" kern="100" dirty="0">
                <a:latin typeface="宋体"/>
                <a:ea typeface="方正细黑一简体"/>
                <a:cs typeface="Times New Roman"/>
              </a:rPr>
              <a:t> )</a:t>
            </a:r>
            <a:endParaRPr lang="zh-CN" altLang="zh-CN" sz="3400" kern="100" dirty="0">
              <a:latin typeface="宋体"/>
              <a:cs typeface="Courier New"/>
            </a:endParaRPr>
          </a:p>
          <a:p>
            <a:pPr indent="0" algn="just">
              <a:lnSpc>
                <a:spcPct val="170000"/>
              </a:lnSpc>
              <a:spcAft>
                <a:spcPts val="0"/>
              </a:spcAft>
              <a:tabLst>
                <a:tab pos="2700655" algn="l"/>
              </a:tabLst>
            </a:pPr>
            <a:r>
              <a:rPr lang="zh-CN" altLang="zh-CN" sz="3400" b="1" kern="100" dirty="0">
                <a:solidFill>
                  <a:srgbClr val="FF0000"/>
                </a:solidFill>
                <a:latin typeface="宋体"/>
                <a:ea typeface="方正细黑一简体"/>
                <a:cs typeface="Times New Roman"/>
              </a:rPr>
              <a:t>提示：</a:t>
            </a:r>
            <a:r>
              <a:rPr lang="zh-CN" altLang="zh-CN" sz="3400" b="1" kern="100" dirty="0">
                <a:latin typeface="宋体"/>
                <a:ea typeface="方正细黑一简体"/>
                <a:cs typeface="Times New Roman"/>
              </a:rPr>
              <a:t>×　我们看待事物、解决问题不能简单地肯定一切或否定一切，否则，就会陷于主观的、极端的思维方式，犯形而上学的错误。</a:t>
            </a:r>
            <a:endParaRPr lang="zh-CN" altLang="zh-CN" sz="34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188640"/>
            <a:ext cx="11809312" cy="6480720"/>
          </a:xfrm>
        </p:spPr>
        <p:txBody>
          <a:bodyPr>
            <a:no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在事物的发展过程中，相对于否定阶段来说，肯定阶段是较后也是较高的环节</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在事物的发展过程中，相对于肯定阶段来说，否定阶段是较后也是较高的环节。</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作为事物发展过程中的否定，是对不合理因素的否定</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作为事物发展过程中的否定，是对旧事物整体、旧矛盾统一体的否定。</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(6)</a:t>
            </a:r>
            <a:r>
              <a:rPr lang="zh-CN" altLang="zh-CN" sz="2600" b="1" kern="100" dirty="0">
                <a:latin typeface="宋体"/>
                <a:ea typeface="方正细黑一简体"/>
                <a:cs typeface="Times New Roman"/>
              </a:rPr>
              <a:t>否定中所包含的肯定是对旧事物整体、旧矛盾统一体的肯定与保留</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否定中所包含的肯定绝不是对旧事物整体、旧矛盾统一体的肯定与保留，而是对旧事物整体、旧矛盾统一体中合理因素的肯定与保留。</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6632"/>
            <a:ext cx="10801200" cy="6480720"/>
          </a:xfrm>
        </p:spPr>
        <p:txBody>
          <a:bodyPr>
            <a:noAutofit/>
          </a:bodyPr>
          <a:lstStyle/>
          <a:p>
            <a:pPr indent="662940" algn="ctr">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高频题点·深化拓展</a:t>
            </a:r>
            <a:r>
              <a:rPr lang="en-US" altLang="zh-CN" sz="2600" b="1" kern="100" dirty="0">
                <a:solidFill>
                  <a:schemeClr val="accent6">
                    <a:lumMod val="75000"/>
                  </a:schemeClr>
                </a:solidFill>
                <a:latin typeface="宋体"/>
                <a:ea typeface="方正细黑一简体"/>
                <a:cs typeface="Times New Roman"/>
              </a:rPr>
              <a:t>]</a:t>
            </a:r>
            <a:endParaRPr lang="zh-CN" altLang="zh-CN" sz="2600" kern="100" dirty="0">
              <a:solidFill>
                <a:schemeClr val="accent6">
                  <a:lumMod val="75000"/>
                </a:schemeClr>
              </a:solidFill>
              <a:latin typeface="宋体"/>
              <a:cs typeface="Courier New"/>
            </a:endParaRPr>
          </a:p>
          <a:p>
            <a:pPr indent="662940" algn="just">
              <a:spcAft>
                <a:spcPts val="0"/>
              </a:spcAft>
              <a:tabLst>
                <a:tab pos="2700655" algn="l"/>
              </a:tabLst>
            </a:pPr>
            <a:r>
              <a:rPr lang="zh-CN" altLang="zh-CN" sz="2600" b="1" kern="100" dirty="0">
                <a:latin typeface="宋体"/>
                <a:ea typeface="方正细黑一简体"/>
                <a:cs typeface="Times New Roman"/>
              </a:rPr>
              <a:t>题 点</a:t>
            </a:r>
            <a:endParaRPr lang="zh-CN" altLang="zh-CN" sz="2600" kern="100" dirty="0">
              <a:latin typeface="宋体"/>
              <a:cs typeface="Courier New"/>
            </a:endParaRPr>
          </a:p>
          <a:p>
            <a:pPr indent="662940" algn="ctr">
              <a:spcAft>
                <a:spcPts val="0"/>
              </a:spcAft>
              <a:tabLst>
                <a:tab pos="2700655" algn="l"/>
              </a:tabLst>
            </a:pPr>
            <a:r>
              <a:rPr lang="zh-CN" altLang="zh-CN" sz="2600" b="1" kern="100" dirty="0">
                <a:latin typeface="宋体"/>
                <a:ea typeface="方正细黑一简体"/>
                <a:cs typeface="Times New Roman"/>
              </a:rPr>
              <a:t>事物的肯定方面与否定方面</a:t>
            </a:r>
            <a:endParaRPr lang="zh-CN" altLang="zh-CN" sz="2600" kern="100" dirty="0">
              <a:latin typeface="宋体"/>
              <a:cs typeface="Courier New"/>
            </a:endParaRPr>
          </a:p>
          <a:p>
            <a:pPr indent="662940" algn="ctr">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2600" kern="100" dirty="0">
              <a:latin typeface="宋体"/>
              <a:cs typeface="Courier New"/>
            </a:endParaRPr>
          </a:p>
          <a:p>
            <a:pPr marL="722313" indent="-722313" algn="just">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．“常反思”“常超越”“常突破”是我们主动跳出舒适区、实现自我迭代升级的三把金钥匙。这启示我们</a:t>
            </a:r>
            <a:r>
              <a:rPr lang="zh-CN" altLang="zh-CN" sz="2600" b="1" kern="100" dirty="0" smtClean="0">
                <a:latin typeface="宋体"/>
                <a:ea typeface="方正细黑一简体"/>
                <a:cs typeface="Times New Roman"/>
              </a:rPr>
              <a:t>要</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662940" algn="just">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．坚持辩证否定观，用一事物否认另一事物实现发展</a:t>
            </a:r>
            <a:endParaRPr lang="zh-CN" altLang="zh-CN" sz="2600" kern="100" dirty="0">
              <a:latin typeface="宋体"/>
              <a:cs typeface="Courier New"/>
            </a:endParaRPr>
          </a:p>
          <a:p>
            <a:pPr indent="662940" algn="just">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．坚持对旧事物整体、旧矛盾统一体进行肯定与保留</a:t>
            </a:r>
            <a:endParaRPr lang="zh-CN" altLang="zh-CN" sz="2600" kern="100" dirty="0">
              <a:latin typeface="宋体"/>
              <a:cs typeface="Courier New"/>
            </a:endParaRPr>
          </a:p>
          <a:p>
            <a:pPr indent="662940" algn="just">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．认识到相对于否定阶段来说，肯定阶段是较高环节</a:t>
            </a:r>
            <a:endParaRPr lang="zh-CN" altLang="zh-CN" sz="2600" kern="100" dirty="0">
              <a:latin typeface="宋体"/>
              <a:cs typeface="Courier New"/>
            </a:endParaRPr>
          </a:p>
          <a:p>
            <a:pPr indent="662940" algn="just">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．在肯定性的因素与否定性的因素的斗争中自我更新</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75252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料启示我们要敢于自我否定，在肯定性的因素与否定性的因素的斗争中自我更新，</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辩</a:t>
            </a:r>
            <a:r>
              <a:rPr lang="zh-CN" altLang="zh-CN" sz="2600" b="1" kern="100" dirty="0">
                <a:latin typeface="宋体"/>
                <a:ea typeface="方正细黑一简体"/>
                <a:cs typeface="Times New Roman"/>
              </a:rPr>
              <a:t>证否定观是事物在自身否定中实现发展，</a:t>
            </a:r>
            <a:r>
              <a:rPr lang="en-US" altLang="zh-CN" sz="2600" b="1" kern="100" dirty="0">
                <a:latin typeface="宋体"/>
                <a:ea typeface="方正细黑一简体"/>
                <a:cs typeface="Times New Roman"/>
              </a:rPr>
              <a:t> A</a:t>
            </a:r>
            <a:r>
              <a:rPr lang="zh-CN" altLang="zh-CN" sz="2600" b="1" kern="100" dirty="0">
                <a:latin typeface="宋体"/>
                <a:ea typeface="方正细黑一简体"/>
                <a:cs typeface="Times New Roman"/>
              </a:rPr>
              <a:t>错误。 </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辩</a:t>
            </a:r>
            <a:r>
              <a:rPr lang="zh-CN" altLang="zh-CN" sz="2600" b="1" kern="100" dirty="0">
                <a:latin typeface="宋体"/>
                <a:ea typeface="方正细黑一简体"/>
                <a:cs typeface="Times New Roman"/>
              </a:rPr>
              <a:t>证的否定绝不是对旧事物整体、旧矛盾统一体的肯定与保留，</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相</a:t>
            </a:r>
            <a:r>
              <a:rPr lang="zh-CN" altLang="zh-CN" sz="2600" b="1" kern="100" dirty="0">
                <a:latin typeface="宋体"/>
                <a:ea typeface="方正细黑一简体"/>
                <a:cs typeface="Times New Roman"/>
              </a:rPr>
              <a:t>对于肯定阶段来说，否定阶段是较后也是较高环节，</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错误。</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近来，北京、成都等地相继推出与景区、小镇实际场景结合的沉浸式剧本杀项目。有业内人士表示，将剧本杀融入文旅产品，能在一定程度上突破传统旅游观光的局限，让游客出游体验更加丰富，但短期内想要盈利和实现大量引流也不太现实。每个景区都有不同的文化特色，不能完全用固定的模式，无论是剧本还是场景布置，都需要根据当地的文化要素量身打造。这要求景</a:t>
            </a:r>
            <a:r>
              <a:rPr lang="zh-CN" altLang="zh-CN" sz="2600" b="1" kern="100" dirty="0" smtClean="0">
                <a:latin typeface="宋体"/>
                <a:ea typeface="方正细黑一简体"/>
                <a:cs typeface="Times New Roman"/>
              </a:rPr>
              <a:t>区</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①在肯定与否定的统一中实现发展　②在辩证思维指导下寻求最佳方案　③在综合的基础上分析事物的整体　④在量变的前提下促成事物的质</a:t>
            </a:r>
            <a:r>
              <a:rPr lang="zh-CN" altLang="zh-CN" sz="2600" b="1" kern="100" dirty="0" smtClean="0">
                <a:latin typeface="宋体"/>
                <a:ea typeface="方正细黑一简体"/>
                <a:cs typeface="Times New Roman"/>
              </a:rPr>
              <a:t>变</a:t>
            </a:r>
            <a:endParaRPr lang="zh-CN" altLang="zh-CN" sz="1050" kern="100" dirty="0">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A</a:t>
            </a:r>
            <a:r>
              <a:rPr lang="zh-CN" altLang="zh-CN" sz="2600" b="1" kern="100" dirty="0">
                <a:solidFill>
                  <a:prstClr val="black"/>
                </a:solidFill>
                <a:latin typeface="宋体"/>
                <a:ea typeface="方正细黑一简体"/>
                <a:cs typeface="Times New Roman"/>
              </a:rPr>
              <a:t>．①②</a:t>
            </a:r>
            <a:r>
              <a:rPr lang="en-US" altLang="zh-CN" sz="2600" b="1" kern="100" dirty="0">
                <a:solidFill>
                  <a:prstClr val="black"/>
                </a:solidFill>
                <a:latin typeface="方正细黑一简体"/>
                <a:cs typeface="Times New Roman"/>
              </a:rPr>
              <a:t>  	</a:t>
            </a:r>
            <a:r>
              <a:rPr lang="en-US" altLang="zh-CN" sz="2600" b="1" kern="100" dirty="0" smtClean="0">
                <a:solidFill>
                  <a:prstClr val="black"/>
                </a:solidFill>
                <a:latin typeface="方正细黑一简体"/>
                <a:cs typeface="Times New Roman"/>
              </a:rPr>
              <a:t>		B</a:t>
            </a:r>
            <a:r>
              <a:rPr lang="zh-CN" altLang="zh-CN" sz="2600" b="1" kern="100" dirty="0">
                <a:solidFill>
                  <a:prstClr val="black"/>
                </a:solidFill>
                <a:latin typeface="宋体"/>
                <a:ea typeface="方正细黑一简体"/>
                <a:cs typeface="Times New Roman"/>
              </a:rPr>
              <a:t>．①③</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C</a:t>
            </a:r>
            <a:r>
              <a:rPr lang="zh-CN" altLang="zh-CN" sz="2600" b="1" kern="100" dirty="0">
                <a:solidFill>
                  <a:prstClr val="black"/>
                </a:solidFill>
                <a:latin typeface="宋体"/>
                <a:ea typeface="方正细黑一简体"/>
                <a:cs typeface="Times New Roman"/>
              </a:rPr>
              <a:t>．②④</a:t>
            </a:r>
            <a:r>
              <a:rPr lang="en-US" altLang="zh-CN" sz="2600" b="1" kern="100" dirty="0">
                <a:solidFill>
                  <a:prstClr val="black"/>
                </a:solidFill>
                <a:latin typeface="方正细黑一简体"/>
                <a:cs typeface="Times New Roman"/>
              </a:rPr>
              <a:t>  	</a:t>
            </a:r>
            <a:r>
              <a:rPr lang="en-US" altLang="zh-CN" sz="2600" b="1" kern="100" dirty="0" smtClean="0">
                <a:solidFill>
                  <a:prstClr val="black"/>
                </a:solidFill>
                <a:latin typeface="方正细黑一简体"/>
                <a:cs typeface="Times New Roman"/>
              </a:rPr>
              <a:t>		D</a:t>
            </a:r>
            <a:r>
              <a:rPr lang="zh-CN" altLang="zh-CN" sz="2600" b="1" kern="100" dirty="0">
                <a:solidFill>
                  <a:prstClr val="black"/>
                </a:solidFill>
                <a:latin typeface="宋体"/>
                <a:ea typeface="方正细黑一简体"/>
                <a:cs typeface="Times New Roman"/>
              </a:rPr>
              <a:t>．③④</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料说明要在肯定与否定的统一中实现发展，在辩证思维指导下寻求最佳方案，①②正确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分</a:t>
            </a:r>
            <a:r>
              <a:rPr lang="zh-CN" altLang="zh-CN" sz="2600" b="1" kern="100" dirty="0">
                <a:latin typeface="宋体"/>
                <a:ea typeface="方正细黑一简体"/>
                <a:cs typeface="Times New Roman"/>
              </a:rPr>
              <a:t>析是综合的基础，综合是分析的先导，③错误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料没体现量变与质变的关系，④排除。</a:t>
            </a:r>
            <a:endParaRPr lang="zh-CN" altLang="zh-CN" sz="2600" kern="100" dirty="0">
              <a:latin typeface="宋体"/>
              <a:cs typeface="Courier New"/>
            </a:endParaRPr>
          </a:p>
          <a:p>
            <a:pPr lvl="0">
              <a:tabLst>
                <a:tab pos="809625" algn="l"/>
              </a:tabLst>
            </a:pPr>
            <a:endParaRPr lang="zh-CN" altLang="en-US" sz="2600" dirty="0">
              <a:solidFill>
                <a:prstClr val="black"/>
              </a:solidFill>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336704"/>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．坚持自我革命是中国共产党百年奋斗的重要历史经验。习近平总书记指出：“全面从严治党是新时代党的自我革命的伟大实践，开辟了百年大党自我革命的新境界。”百年大党的自我革</a:t>
            </a:r>
            <a:r>
              <a:rPr lang="zh-CN" altLang="zh-CN" sz="2600" b="1" kern="100" dirty="0" smtClean="0">
                <a:latin typeface="宋体"/>
                <a:ea typeface="方正细黑一简体"/>
                <a:cs typeface="Times New Roman"/>
              </a:rPr>
              <a:t>命</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①不是简单的肯定或否定，而是具有肯定与否定的双重性　②说明中国共产党经历了从量的积累到质的飞跃的不同发展阶段　③通过自我否定及时解决党内存在的问题，使党永葆活力　④是新旧事物的矛盾斗争导致新事物对旧事物的消除和否定</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25658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solidFill>
                  <a:prstClr val="black"/>
                </a:solidFill>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料说明党的自我革命不是简单的肯定或否定，而是具有肯定与否定的双重性，通过自我否定及时解决党内存在的问题，使党永葆活力，①③正确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料不涉及从量的积累到质的飞跃的不同发展阶段，②不符合题意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新</a:t>
            </a:r>
            <a:r>
              <a:rPr lang="zh-CN" altLang="zh-CN" sz="2600" b="1" kern="100" dirty="0">
                <a:latin typeface="宋体"/>
                <a:ea typeface="方正细黑一简体"/>
                <a:cs typeface="Times New Roman"/>
              </a:rPr>
              <a:t>事物取代旧事物，是保留积极合理因素，克服消极因素，并不是对旧事物的消除和否定，④错误。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728192"/>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．对比肯定方面与否定方面</a:t>
            </a:r>
            <a:endParaRPr lang="zh-CN" altLang="en-US" sz="2600" dirty="0"/>
          </a:p>
        </p:txBody>
      </p:sp>
      <p:graphicFrame>
        <p:nvGraphicFramePr>
          <p:cNvPr id="4" name="表格 3"/>
          <p:cNvGraphicFramePr>
            <a:graphicFrameLocks noGrp="1"/>
          </p:cNvGraphicFramePr>
          <p:nvPr/>
        </p:nvGraphicFramePr>
        <p:xfrm>
          <a:off x="1447482" y="2515965"/>
          <a:ext cx="9300210" cy="2694432"/>
        </p:xfrm>
        <a:graphic>
          <a:graphicData uri="http://schemas.openxmlformats.org/drawingml/2006/table">
            <a:tbl>
              <a:tblPr/>
              <a:tblGrid>
                <a:gridCol w="632460"/>
                <a:gridCol w="4140200"/>
                <a:gridCol w="4527550"/>
              </a:tblGrid>
              <a:tr h="0">
                <a:tc>
                  <a:txBody>
                    <a:bodyPr/>
                    <a:lstStyle/>
                    <a:p>
                      <a:pPr algn="ctr">
                        <a:lnSpc>
                          <a:spcPct val="170000"/>
                        </a:lnSpc>
                        <a:spcAft>
                          <a:spcPts val="0"/>
                        </a:spcAft>
                        <a:tabLst>
                          <a:tab pos="2700655" algn="l"/>
                        </a:tabLst>
                      </a:pPr>
                      <a:r>
                        <a:rPr lang="en-US" sz="2600" b="1" kern="100">
                          <a:effectLst/>
                          <a:latin typeface="方正细黑一简体"/>
                          <a:cs typeface="Times New Roman"/>
                        </a:rPr>
                        <a:t> </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肯定方面</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否定方面</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事物保持自身存在的方面，即肯定这一事物为它自身的方面</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促使该事物灭亡的方面，即促使它转化为他事物的方面</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18880544"/>
              </p:ext>
            </p:extLst>
          </p:nvPr>
        </p:nvGraphicFramePr>
        <p:xfrm>
          <a:off x="264939" y="548680"/>
          <a:ext cx="11665296" cy="6194875"/>
        </p:xfrm>
        <a:graphic>
          <a:graphicData uri="http://schemas.openxmlformats.org/drawingml/2006/table">
            <a:tbl>
              <a:tblPr/>
              <a:tblGrid>
                <a:gridCol w="793298"/>
                <a:gridCol w="5193071"/>
                <a:gridCol w="5678927"/>
              </a:tblGrid>
              <a:tr h="4503773">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作</a:t>
                      </a:r>
                      <a:endParaRPr lang="zh-CN" sz="2500" kern="100" dirty="0">
                        <a:effectLst/>
                        <a:latin typeface="宋体"/>
                        <a:cs typeface="Courier New"/>
                      </a:endParaRPr>
                    </a:p>
                    <a:p>
                      <a:pPr algn="ctr">
                        <a:lnSpc>
                          <a:spcPct val="150000"/>
                        </a:lnSpc>
                        <a:spcAft>
                          <a:spcPts val="0"/>
                        </a:spcAft>
                        <a:tabLst>
                          <a:tab pos="2700655" algn="l"/>
                        </a:tabLst>
                      </a:pPr>
                      <a:r>
                        <a:rPr lang="zh-CN" sz="2500" b="1" kern="100" dirty="0">
                          <a:effectLst/>
                          <a:latin typeface="宋体"/>
                          <a:ea typeface="方正细黑一简体"/>
                          <a:cs typeface="Times New Roman"/>
                        </a:rPr>
                        <a:t>用</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肯定方面维持着事物的质的规定性，当肯定方面处于优势时，事物就会保持其原有的性质和自身的存在。对旧事物整体、旧矛盾统一体中合理因素的肯定与保留；即使对合理因素的保留，也不是原封不动地将它照搬到新事物之中，而是经过改造，把它们包含在新事物之中</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否定方面消解肯定方面的规定性，当否定方面在事物发展中取得支配地位，事物就会改变自己的根本性质，实现对自身的否定。作为事物发展过程中的否定，是对旧事物整体、旧矛盾统一体的否定。没有对这一整体、统一体的否定，旧事物就不能灭亡，新事物就不能产生</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88915">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联</a:t>
                      </a:r>
                      <a:endParaRPr lang="zh-CN" sz="2500" kern="100">
                        <a:effectLst/>
                        <a:latin typeface="宋体"/>
                        <a:cs typeface="Courier New"/>
                      </a:endParaRPr>
                    </a:p>
                    <a:p>
                      <a:pPr algn="ctr">
                        <a:lnSpc>
                          <a:spcPct val="150000"/>
                        </a:lnSpc>
                        <a:spcAft>
                          <a:spcPts val="0"/>
                        </a:spcAft>
                        <a:tabLst>
                          <a:tab pos="2700655" algn="l"/>
                        </a:tabLst>
                      </a:pPr>
                      <a:r>
                        <a:rPr lang="zh-CN" sz="2500" b="1" kern="100">
                          <a:effectLst/>
                          <a:latin typeface="宋体"/>
                          <a:ea typeface="方正细黑一简体"/>
                          <a:cs typeface="Times New Roman"/>
                        </a:rPr>
                        <a:t>系</a:t>
                      </a:r>
                      <a:endParaRPr lang="zh-CN" sz="25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任何事物内部都包含着肯定与否定两个方面。事物内部的肯定方面与否定方面既是对立又是统一的。肯定中包含否定。否定中包含肯定。辩证的否定具有肯定与否定的双重性。</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6" name="矩形 5"/>
          <p:cNvSpPr/>
          <p:nvPr/>
        </p:nvSpPr>
        <p:spPr>
          <a:xfrm>
            <a:off x="264939" y="44624"/>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．区分辩证的否定观与形而上学的否定观</a:t>
            </a:r>
            <a:endParaRPr lang="zh-CN" altLang="en-US" sz="2600" dirty="0"/>
          </a:p>
        </p:txBody>
      </p:sp>
      <p:graphicFrame>
        <p:nvGraphicFramePr>
          <p:cNvPr id="5" name="表格 4"/>
          <p:cNvGraphicFramePr>
            <a:graphicFrameLocks noGrp="1"/>
          </p:cNvGraphicFramePr>
          <p:nvPr>
            <p:extLst>
              <p:ext uri="{D42A27DB-BD31-4B8C-83A1-F6EECF244321}">
                <p14:modId xmlns:p14="http://schemas.microsoft.com/office/powerpoint/2010/main" val="3586268360"/>
              </p:ext>
            </p:extLst>
          </p:nvPr>
        </p:nvGraphicFramePr>
        <p:xfrm>
          <a:off x="985020" y="1600200"/>
          <a:ext cx="10657183" cy="4967986"/>
        </p:xfrm>
        <a:graphic>
          <a:graphicData uri="http://schemas.openxmlformats.org/drawingml/2006/table">
            <a:tbl>
              <a:tblPr/>
              <a:tblGrid>
                <a:gridCol w="1165630"/>
                <a:gridCol w="4681019"/>
                <a:gridCol w="4810534"/>
              </a:tblGrid>
              <a:tr h="452596">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辩证否定观</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形而上学否定观</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辩证的否定，是事物自身的否定，即自己否定自己，自己发展自己</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形而上学中的否定是一事物对另一事物的排拒或毁灭，是借助于外力作用实现的事物的变化</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特征</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辩证的否定是发展的环节、是联系的环节</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或者简单肯定一切，或者简单否定一切</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59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实质</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“扬弃”</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体会认识发展的历程</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从感性具体到思维抽象</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．感性具体</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80458578"/>
              </p:ext>
            </p:extLst>
          </p:nvPr>
        </p:nvGraphicFramePr>
        <p:xfrm>
          <a:off x="1201043" y="3501008"/>
          <a:ext cx="10081120" cy="3368040"/>
        </p:xfrm>
        <a:graphic>
          <a:graphicData uri="http://schemas.openxmlformats.org/drawingml/2006/table">
            <a:tbl>
              <a:tblPr/>
              <a:tblGrid>
                <a:gridCol w="1478790"/>
                <a:gridCol w="8602330"/>
              </a:tblGrid>
              <a:tr h="117439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感性具体是一</a:t>
                      </a:r>
                      <a:r>
                        <a:rPr lang="zh-CN" sz="2600" b="1" kern="100" dirty="0" smtClean="0">
                          <a:effectLst/>
                          <a:latin typeface="宋体"/>
                          <a:ea typeface="方正细黑一简体"/>
                          <a:cs typeface="Times New Roman"/>
                        </a:rPr>
                        <a:t>种</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整体表象，是事物多种多样的现象</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在</a:t>
                      </a:r>
                      <a:r>
                        <a:rPr lang="zh-CN" sz="2600" b="1" kern="100" dirty="0">
                          <a:effectLst/>
                          <a:latin typeface="宋体"/>
                          <a:ea typeface="方正细黑一简体"/>
                          <a:cs typeface="Times New Roman"/>
                        </a:rPr>
                        <a:t>头脑中的反映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6159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局限性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它只停留在事物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上</a:t>
                      </a:r>
                      <a:r>
                        <a:rPr lang="zh-CN" sz="2600" b="1" kern="100" dirty="0">
                          <a:effectLst/>
                          <a:latin typeface="宋体"/>
                          <a:ea typeface="方正细黑一简体"/>
                          <a:cs typeface="Times New Roman"/>
                        </a:rPr>
                        <a:t>，还没有揭示事物的内部联系和本质，没有把握本质与现象相统一的事物整体，因而它对事物的认识</a:t>
                      </a:r>
                      <a:r>
                        <a:rPr lang="zh-CN" sz="2600" b="1" kern="100" dirty="0" smtClean="0">
                          <a:effectLst/>
                          <a:latin typeface="宋体"/>
                          <a:ea typeface="方正细黑一简体"/>
                          <a:cs typeface="Times New Roman"/>
                        </a:rPr>
                        <a:t>还</a:t>
                      </a:r>
                      <a:r>
                        <a:rPr lang="en-US" altLang="zh-CN" sz="2600" b="1" kern="100" dirty="0" smtClean="0">
                          <a:effectLst/>
                          <a:latin typeface="宋体"/>
                          <a:ea typeface="方正细黑一简体"/>
                          <a:cs typeface="Times New Roman"/>
                        </a:rPr>
                        <a:t>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089475" y="358462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直观</a:t>
            </a:r>
            <a:endParaRPr lang="zh-CN" altLang="en-US" dirty="0"/>
          </a:p>
        </p:txBody>
      </p:sp>
      <p:sp>
        <p:nvSpPr>
          <p:cNvPr id="8" name="矩形 7"/>
          <p:cNvSpPr/>
          <p:nvPr/>
        </p:nvSpPr>
        <p:spPr>
          <a:xfrm>
            <a:off x="3001243" y="430470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外部联系</a:t>
            </a:r>
            <a:endParaRPr lang="zh-CN" altLang="en-US" dirty="0"/>
          </a:p>
        </p:txBody>
      </p:sp>
      <p:sp>
        <p:nvSpPr>
          <p:cNvPr id="10" name="矩形 9"/>
          <p:cNvSpPr/>
          <p:nvPr/>
        </p:nvSpPr>
        <p:spPr>
          <a:xfrm>
            <a:off x="5377507" y="486916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外部形象</a:t>
            </a:r>
            <a:endParaRPr lang="zh-CN" altLang="en-US" dirty="0"/>
          </a:p>
        </p:txBody>
      </p:sp>
      <p:sp>
        <p:nvSpPr>
          <p:cNvPr id="12" name="矩形 11"/>
          <p:cNvSpPr/>
          <p:nvPr/>
        </p:nvSpPr>
        <p:spPr>
          <a:xfrm>
            <a:off x="5305499" y="6040857"/>
            <a:ext cx="1189749"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不完全</a:t>
            </a:r>
            <a:endParaRPr lang="zh-CN" altLang="en-US" sz="105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692696"/>
            <a:ext cx="10801200" cy="792088"/>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．思维抽象</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65661144"/>
              </p:ext>
            </p:extLst>
          </p:nvPr>
        </p:nvGraphicFramePr>
        <p:xfrm>
          <a:off x="696987" y="1583278"/>
          <a:ext cx="10369152" cy="4741688"/>
        </p:xfrm>
        <a:graphic>
          <a:graphicData uri="http://schemas.openxmlformats.org/drawingml/2006/table">
            <a:tbl>
              <a:tblPr/>
              <a:tblGrid>
                <a:gridCol w="1393148"/>
                <a:gridCol w="8976004"/>
              </a:tblGrid>
              <a:tr h="169723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思维抽象是指</a:t>
                      </a:r>
                      <a:r>
                        <a:rPr lang="zh-CN" sz="2600" b="1" kern="100" dirty="0" smtClean="0">
                          <a:effectLst/>
                          <a:latin typeface="宋体"/>
                          <a:ea typeface="方正细黑一简体"/>
                          <a:cs typeface="Times New Roman"/>
                        </a:rPr>
                        <a:t>从</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统</a:t>
                      </a:r>
                      <a:r>
                        <a:rPr lang="zh-CN" sz="2600" b="1" kern="100" dirty="0">
                          <a:effectLst/>
                          <a:latin typeface="宋体"/>
                          <a:ea typeface="方正细黑一简体"/>
                          <a:cs typeface="Times New Roman"/>
                        </a:rPr>
                        <a:t>一的事物整体中抽取某一方面的本质规定，或者从其个性中抽</a:t>
                      </a:r>
                      <a:r>
                        <a:rPr lang="zh-CN" sz="2600" b="1" kern="100" dirty="0" smtClean="0">
                          <a:effectLst/>
                          <a:latin typeface="宋体"/>
                          <a:ea typeface="方正细黑一简体"/>
                          <a:cs typeface="Times New Roman"/>
                        </a:rPr>
                        <a:t>取</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思维活动</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内容</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既可以从事物整体中抽取某一部分，抽取事物某一方</a:t>
                      </a:r>
                      <a:r>
                        <a:rPr lang="zh-CN" sz="2600" b="1" kern="100" dirty="0" smtClean="0">
                          <a:effectLst/>
                          <a:latin typeface="宋体"/>
                          <a:ea typeface="方正细黑一简体"/>
                          <a:cs typeface="Times New Roman"/>
                        </a:rPr>
                        <a:t>面</a:t>
                      </a:r>
                      <a:r>
                        <a:rPr lang="en-US" altLang="zh-CN" sz="2600" b="1" kern="100" dirty="0" smtClean="0">
                          <a:effectLst/>
                          <a:latin typeface="宋体"/>
                          <a:ea typeface="方正细黑一简体"/>
                          <a:cs typeface="Times New Roman"/>
                        </a:rPr>
                        <a:t>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规定性，也可以从事物个性中抽取某</a:t>
                      </a:r>
                      <a:r>
                        <a:rPr lang="zh-CN" sz="2600" b="1" kern="100" dirty="0" smtClean="0">
                          <a:effectLst/>
                          <a:latin typeface="宋体"/>
                          <a:ea typeface="方正细黑一简体"/>
                          <a:cs typeface="Times New Roman"/>
                        </a:rPr>
                        <a:t>种</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等等</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原因</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感性具体认识存在局限，认识要向前发展，就需要运用思维抽象</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441403" y="191683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多样性</a:t>
            </a:r>
            <a:endParaRPr lang="zh-CN" altLang="en-US" dirty="0"/>
          </a:p>
        </p:txBody>
      </p:sp>
      <p:sp>
        <p:nvSpPr>
          <p:cNvPr id="8" name="矩形 7"/>
          <p:cNvSpPr/>
          <p:nvPr/>
        </p:nvSpPr>
        <p:spPr>
          <a:xfrm>
            <a:off x="6515124" y="2576517"/>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共性</a:t>
            </a:r>
            <a:endParaRPr lang="zh-CN" altLang="en-US" dirty="0"/>
          </a:p>
        </p:txBody>
      </p:sp>
      <p:sp>
        <p:nvSpPr>
          <p:cNvPr id="10" name="矩形 9"/>
          <p:cNvSpPr/>
          <p:nvPr/>
        </p:nvSpPr>
        <p:spPr>
          <a:xfrm>
            <a:off x="10202043" y="3573016"/>
            <a:ext cx="519694"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质</a:t>
            </a:r>
            <a:endParaRPr lang="zh-CN" altLang="en-US" dirty="0"/>
          </a:p>
        </p:txBody>
      </p:sp>
      <p:sp>
        <p:nvSpPr>
          <p:cNvPr id="12" name="矩形 11"/>
          <p:cNvSpPr/>
          <p:nvPr/>
        </p:nvSpPr>
        <p:spPr>
          <a:xfrm>
            <a:off x="7825779" y="42930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共性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568471518"/>
              </p:ext>
            </p:extLst>
          </p:nvPr>
        </p:nvGraphicFramePr>
        <p:xfrm>
          <a:off x="336946" y="1052736"/>
          <a:ext cx="11521281" cy="5650865"/>
        </p:xfrm>
        <a:graphic>
          <a:graphicData uri="http://schemas.openxmlformats.org/drawingml/2006/table">
            <a:tbl>
              <a:tblPr/>
              <a:tblGrid>
                <a:gridCol w="504056"/>
                <a:gridCol w="1368152"/>
                <a:gridCol w="9649073"/>
              </a:tblGrid>
              <a:tr h="1206923">
                <a:tc rowSpan="4">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环节</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分离</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思维抽象</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环</a:t>
                      </a:r>
                      <a:r>
                        <a:rPr lang="zh-CN" sz="2400" b="1" kern="100" dirty="0">
                          <a:effectLst/>
                          <a:latin typeface="宋体"/>
                          <a:ea typeface="方正细黑一简体"/>
                          <a:cs typeface="Times New Roman"/>
                        </a:rPr>
                        <a:t>节，是暂时不考虑研究对象与其他对象之间可能存在的各式各样的联系，而将其与其他对象分割开来、从与其他对象的联系中抽离出来</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提纯</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思维抽象的关键环节，是在思想中排除那些干扰人</a:t>
                      </a:r>
                      <a:r>
                        <a:rPr lang="zh-CN" sz="2400" b="1" kern="100" dirty="0" smtClean="0">
                          <a:effectLst/>
                          <a:latin typeface="宋体"/>
                          <a:ea typeface="方正细黑一简体"/>
                          <a:cs typeface="Times New Roman"/>
                        </a:rPr>
                        <a:t>们</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因素，以便在某种单一的状态下研究事物某一方面</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和</a:t>
                      </a:r>
                      <a:r>
                        <a:rPr lang="zh-CN" sz="2400" b="1" kern="100" dirty="0">
                          <a:effectLst/>
                          <a:latin typeface="宋体"/>
                          <a:ea typeface="方正细黑一简体"/>
                          <a:cs typeface="Times New Roman"/>
                        </a:rPr>
                        <a:t>规律</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简略化</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表述思维抽</a:t>
                      </a:r>
                      <a:r>
                        <a:rPr lang="zh-CN" sz="2400" b="1" kern="100" dirty="0" smtClean="0">
                          <a:effectLst/>
                          <a:latin typeface="宋体"/>
                          <a:ea typeface="方正细黑一简体"/>
                          <a:cs typeface="Times New Roman"/>
                        </a:rPr>
                        <a:t>象</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环节，是对单一状态下的认识事物的结果进行简要化处理，或对认识结果的一</a:t>
                      </a:r>
                      <a:r>
                        <a:rPr lang="zh-CN" sz="2400" b="1" kern="100" dirty="0" smtClean="0">
                          <a:effectLst/>
                          <a:latin typeface="宋体"/>
                          <a:ea typeface="方正细黑一简体"/>
                          <a:cs typeface="Times New Roman"/>
                        </a:rPr>
                        <a:t>种</a:t>
                      </a:r>
                      <a:r>
                        <a:rPr lang="en-US" altLang="zh-CN" sz="2400" b="1" kern="100" dirty="0" smtClean="0">
                          <a:effectLst/>
                          <a:latin typeface="宋体"/>
                          <a:ea typeface="方正细黑一简体"/>
                          <a:cs typeface="Times New Roman"/>
                        </a:rPr>
                        <a:t>_________</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理想化</a:t>
                      </a:r>
                      <a:endParaRPr lang="zh-CN" sz="24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思维抽象的一</a:t>
                      </a:r>
                      <a:r>
                        <a:rPr lang="zh-CN" sz="2400" b="1" kern="100" dirty="0" smtClean="0">
                          <a:effectLst/>
                          <a:latin typeface="宋体"/>
                          <a:ea typeface="方正细黑一简体"/>
                          <a:cs typeface="Times New Roman"/>
                        </a:rPr>
                        <a:t>种</a:t>
                      </a:r>
                      <a:r>
                        <a:rPr lang="en-US" altLang="zh-CN" sz="2400" b="1" kern="100" dirty="0" smtClean="0">
                          <a:effectLst/>
                          <a:latin typeface="宋体"/>
                          <a:ea typeface="方正细黑一简体"/>
                          <a:cs typeface="Times New Roman"/>
                        </a:rPr>
                        <a:t>____</a:t>
                      </a:r>
                      <a:r>
                        <a:rPr lang="zh-CN" sz="2400" b="1" kern="100" dirty="0" smtClean="0">
                          <a:effectLst/>
                          <a:latin typeface="宋体"/>
                          <a:ea typeface="方正细黑一简体"/>
                          <a:cs typeface="Times New Roman"/>
                        </a:rPr>
                        <a:t>形</a:t>
                      </a:r>
                      <a:r>
                        <a:rPr lang="zh-CN" sz="2400" b="1" kern="100" dirty="0">
                          <a:effectLst/>
                          <a:latin typeface="宋体"/>
                          <a:ea typeface="方正细黑一简体"/>
                          <a:cs typeface="Times New Roman"/>
                        </a:rPr>
                        <a:t>式，是在思维中对认识对象存在状态</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a:t>
                      </a:r>
                      <a:r>
                        <a:rPr lang="zh-CN" sz="2400" b="1" kern="100" dirty="0" smtClean="0">
                          <a:effectLst/>
                          <a:latin typeface="宋体"/>
                          <a:ea typeface="方正细黑一简体"/>
                          <a:cs typeface="Times New Roman"/>
                        </a:rPr>
                        <a:t>构</a:t>
                      </a:r>
                      <a:r>
                        <a:rPr lang="zh-CN" sz="2400" b="1" kern="100" dirty="0">
                          <a:effectLst/>
                          <a:latin typeface="宋体"/>
                          <a:ea typeface="方正细黑一简体"/>
                          <a:cs typeface="Times New Roman"/>
                        </a:rPr>
                        <a:t>想</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缺点</a:t>
                      </a:r>
                      <a:endParaRPr lang="zh-CN" sz="24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人们通过思维抽象形成的是对事物零散的</a:t>
                      </a:r>
                      <a:r>
                        <a:rPr lang="zh-CN" sz="2400" b="1" kern="100" dirty="0" smtClean="0">
                          <a:effectLst/>
                          <a:latin typeface="宋体"/>
                          <a:ea typeface="方正细黑一简体"/>
                          <a:cs typeface="Times New Roman"/>
                        </a:rPr>
                        <a:t>、</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认识，还不能把握事</a:t>
                      </a:r>
                      <a:r>
                        <a:rPr lang="zh-CN" sz="2400" b="1" kern="100" dirty="0" smtClean="0">
                          <a:effectLst/>
                          <a:latin typeface="宋体"/>
                          <a:ea typeface="方正细黑一简体"/>
                          <a:cs typeface="Times New Roman"/>
                        </a:rPr>
                        <a:t>物</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本质和规律</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6" name="矩形 5"/>
          <p:cNvSpPr/>
          <p:nvPr/>
        </p:nvSpPr>
        <p:spPr>
          <a:xfrm>
            <a:off x="264939" y="332656"/>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3865339" y="1082369"/>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起始</a:t>
            </a:r>
            <a:endParaRPr lang="zh-CN" altLang="en-US" dirty="0"/>
          </a:p>
        </p:txBody>
      </p:sp>
      <p:sp>
        <p:nvSpPr>
          <p:cNvPr id="10" name="矩形 9"/>
          <p:cNvSpPr/>
          <p:nvPr/>
        </p:nvSpPr>
        <p:spPr>
          <a:xfrm>
            <a:off x="9481963" y="2823319"/>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认识</a:t>
            </a:r>
            <a:endParaRPr lang="zh-CN" altLang="en-US" dirty="0"/>
          </a:p>
        </p:txBody>
      </p:sp>
      <p:sp>
        <p:nvSpPr>
          <p:cNvPr id="12" name="矩形 11"/>
          <p:cNvSpPr/>
          <p:nvPr/>
        </p:nvSpPr>
        <p:spPr>
          <a:xfrm>
            <a:off x="8113811" y="3284984"/>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性质</a:t>
            </a:r>
            <a:endParaRPr lang="zh-CN" altLang="en-US" dirty="0"/>
          </a:p>
        </p:txBody>
      </p:sp>
      <p:sp>
        <p:nvSpPr>
          <p:cNvPr id="14" name="矩形 13"/>
          <p:cNvSpPr/>
          <p:nvPr/>
        </p:nvSpPr>
        <p:spPr>
          <a:xfrm>
            <a:off x="4153371" y="3933056"/>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结果</a:t>
            </a:r>
            <a:endParaRPr lang="zh-CN" altLang="en-US" dirty="0"/>
          </a:p>
        </p:txBody>
      </p:sp>
      <p:sp>
        <p:nvSpPr>
          <p:cNvPr id="16" name="矩形 15"/>
          <p:cNvSpPr/>
          <p:nvPr/>
        </p:nvSpPr>
        <p:spPr>
          <a:xfrm>
            <a:off x="6475603" y="4294837"/>
            <a:ext cx="1422184" cy="646331"/>
          </a:xfrm>
          <a:prstGeom prst="rect">
            <a:avLst/>
          </a:prstGeom>
        </p:spPr>
        <p:txBody>
          <a:bodyPr wrap="none">
            <a:spAutoFit/>
          </a:bodyPr>
          <a:lstStyle/>
          <a:p>
            <a:pPr lvl="0" algn="just">
              <a:lnSpc>
                <a:spcPct val="150000"/>
              </a:lnSpc>
              <a:tabLst>
                <a:tab pos="2700655" algn="l"/>
              </a:tabLst>
            </a:pPr>
            <a:r>
              <a:rPr lang="zh-CN" altLang="en-US" sz="2400" b="1" kern="100" dirty="0">
                <a:solidFill>
                  <a:srgbClr val="FF0000"/>
                </a:solidFill>
                <a:latin typeface="宋体"/>
                <a:ea typeface="方正细黑一简体"/>
                <a:cs typeface="Times New Roman"/>
              </a:rPr>
              <a:t>简略表达</a:t>
            </a:r>
            <a:endParaRPr lang="zh-CN" altLang="en-US" sz="2400" kern="100" dirty="0">
              <a:solidFill>
                <a:prstClr val="black"/>
              </a:solidFill>
              <a:latin typeface="宋体"/>
              <a:cs typeface="Courier New"/>
            </a:endParaRPr>
          </a:p>
        </p:txBody>
      </p:sp>
      <p:sp>
        <p:nvSpPr>
          <p:cNvPr id="18" name="矩形 17"/>
          <p:cNvSpPr/>
          <p:nvPr/>
        </p:nvSpPr>
        <p:spPr>
          <a:xfrm>
            <a:off x="4297387" y="5039095"/>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特殊</a:t>
            </a:r>
            <a:endParaRPr lang="zh-CN" altLang="en-US" dirty="0"/>
          </a:p>
        </p:txBody>
      </p:sp>
      <p:sp>
        <p:nvSpPr>
          <p:cNvPr id="20" name="矩形 19"/>
          <p:cNvSpPr/>
          <p:nvPr/>
        </p:nvSpPr>
        <p:spPr>
          <a:xfrm>
            <a:off x="10478738" y="5070347"/>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纯然</a:t>
            </a:r>
            <a:endParaRPr lang="zh-CN" altLang="en-US" dirty="0"/>
          </a:p>
        </p:txBody>
      </p:sp>
      <p:sp>
        <p:nvSpPr>
          <p:cNvPr id="22" name="矩形 21"/>
          <p:cNvSpPr/>
          <p:nvPr/>
        </p:nvSpPr>
        <p:spPr>
          <a:xfrm>
            <a:off x="6784982" y="5661248"/>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片面</a:t>
            </a:r>
            <a:endParaRPr lang="zh-CN" altLang="en-US" dirty="0"/>
          </a:p>
        </p:txBody>
      </p:sp>
      <p:sp>
        <p:nvSpPr>
          <p:cNvPr id="24" name="矩形 23"/>
          <p:cNvSpPr/>
          <p:nvPr/>
        </p:nvSpPr>
        <p:spPr>
          <a:xfrm>
            <a:off x="11066139" y="5661247"/>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整体</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randombar(horizontal)">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552728"/>
          </a:xfrm>
        </p:spPr>
        <p:txBody>
          <a:bodyPr>
            <a:normAutofit fontScale="92500"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感性具体是对事物局部的认识，它仅停留在事物的外部形象上</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感性具体是对事物整体的认识，但它只停留在事物的外部形象上。</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感性具体从多样性统一的事物整体中抽取某一方面的本质规定，或者从其个性中抽取共性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思维抽象从多样性统一的事物整体中抽取某一方面的本质规定，或者从其个性中抽取共性。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思维抽象是对事物整体的本质和规律的反映</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思维抽象是对事物的某一方面、某一部分的本质和规律或某种共性的反映，是对事物零散的、片面的认识，不是对事物整体的本质和规律的反映。</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268760"/>
            <a:ext cx="10801200" cy="46085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思维抽象是指从其个性中抽取共性的思维活动，是对事物本质和规律的反映</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思维抽象是指从多样性统一的事物整体中抽取某一方面的本质规定，或者从其个性中抽取共性的思维活动。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提纯是思维抽象的起始环节，分离是思维抽象的关键环节</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分离是思维抽象的起始环节，提纯是思维抽象的关键环节。</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44016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从思维抽象到思维具体</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．思维具体</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72154057"/>
              </p:ext>
            </p:extLst>
          </p:nvPr>
        </p:nvGraphicFramePr>
        <p:xfrm>
          <a:off x="1057028" y="2431430"/>
          <a:ext cx="10513167" cy="3589858"/>
        </p:xfrm>
        <a:graphic>
          <a:graphicData uri="http://schemas.openxmlformats.org/drawingml/2006/table">
            <a:tbl>
              <a:tblPr/>
              <a:tblGrid>
                <a:gridCol w="877006"/>
                <a:gridCol w="9636161"/>
              </a:tblGrid>
              <a:tr h="2051347">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含义</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思维具体是指</a:t>
                      </a:r>
                      <a:r>
                        <a:rPr lang="zh-CN" sz="2500" b="1" kern="100" dirty="0" smtClean="0">
                          <a:effectLst/>
                          <a:latin typeface="宋体"/>
                          <a:ea typeface="方正细黑一简体"/>
                          <a:cs typeface="Times New Roman"/>
                        </a:rPr>
                        <a:t>在</a:t>
                      </a:r>
                      <a:r>
                        <a:rPr lang="en-US" altLang="zh-CN" sz="2500" b="1" kern="100" dirty="0" smtClean="0">
                          <a:effectLst/>
                          <a:latin typeface="宋体"/>
                          <a:ea typeface="方正细黑一简体"/>
                          <a:cs typeface="Times New Roman"/>
                        </a:rPr>
                        <a:t>_________</a:t>
                      </a:r>
                      <a:r>
                        <a:rPr lang="zh-CN" sz="2500" b="1" kern="100" dirty="0" smtClean="0">
                          <a:effectLst/>
                          <a:latin typeface="宋体"/>
                          <a:ea typeface="方正细黑一简体"/>
                          <a:cs typeface="Times New Roman"/>
                        </a:rPr>
                        <a:t>的</a:t>
                      </a:r>
                      <a:r>
                        <a:rPr lang="zh-CN" sz="2500" b="1" kern="100" dirty="0">
                          <a:effectLst/>
                          <a:latin typeface="宋体"/>
                          <a:ea typeface="方正细黑一简体"/>
                          <a:cs typeface="Times New Roman"/>
                        </a:rPr>
                        <a:t>层次上反映事物具体整体的认识，是人们在思维中把事物各个方面的本质规定按照</a:t>
                      </a:r>
                      <a:r>
                        <a:rPr lang="zh-CN" sz="2500" b="1" kern="100" dirty="0" smtClean="0">
                          <a:effectLst/>
                          <a:latin typeface="宋体"/>
                          <a:ea typeface="方正细黑一简体"/>
                          <a:cs typeface="Times New Roman"/>
                        </a:rPr>
                        <a:t>其</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综</a:t>
                      </a:r>
                      <a:r>
                        <a:rPr lang="zh-CN" sz="2500" b="1" kern="100" dirty="0">
                          <a:effectLst/>
                          <a:latin typeface="宋体"/>
                          <a:ea typeface="方正细黑一简体"/>
                          <a:cs typeface="Times New Roman"/>
                        </a:rPr>
                        <a:t>合起来，形成关于事物整体的本质和规律的认识</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8511">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特征</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思维具体是多样性统一的事物整体在思维中的再现，表现为具有丰富内涵的科学概念。思维具体是思维活动</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而不是起点</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264067" y="2591906"/>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理性认识</a:t>
            </a:r>
            <a:endParaRPr lang="zh-CN" altLang="en-US" dirty="0"/>
          </a:p>
        </p:txBody>
      </p:sp>
      <p:sp>
        <p:nvSpPr>
          <p:cNvPr id="8" name="矩形 7"/>
          <p:cNvSpPr/>
          <p:nvPr/>
        </p:nvSpPr>
        <p:spPr>
          <a:xfrm>
            <a:off x="8512539" y="3212976"/>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内在联系</a:t>
            </a:r>
            <a:endParaRPr lang="zh-CN" altLang="en-US" dirty="0"/>
          </a:p>
        </p:txBody>
      </p:sp>
      <p:sp>
        <p:nvSpPr>
          <p:cNvPr id="10" name="矩形 9"/>
          <p:cNvSpPr/>
          <p:nvPr/>
        </p:nvSpPr>
        <p:spPr>
          <a:xfrm>
            <a:off x="8185819" y="537321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结果</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6632"/>
            <a:ext cx="10801200" cy="720080"/>
          </a:xfrm>
        </p:spPr>
        <p:txBody>
          <a:bodyPr>
            <a:normAutofit/>
          </a:bodyPr>
          <a:lstStyle/>
          <a:p>
            <a:pPr indent="87313">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．正确选择从思维抽象到思维具体的上升环节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556496551"/>
              </p:ext>
            </p:extLst>
          </p:nvPr>
        </p:nvGraphicFramePr>
        <p:xfrm>
          <a:off x="408955" y="980728"/>
          <a:ext cx="11449272" cy="5682252"/>
        </p:xfrm>
        <a:graphic>
          <a:graphicData uri="http://schemas.openxmlformats.org/drawingml/2006/table">
            <a:tbl>
              <a:tblPr/>
              <a:tblGrid>
                <a:gridCol w="576064"/>
                <a:gridCol w="10873208"/>
              </a:tblGrid>
              <a:tr h="323283">
                <a:tc>
                  <a:txBody>
                    <a:bodyPr/>
                    <a:lstStyle/>
                    <a:p>
                      <a:pPr algn="ctr">
                        <a:lnSpc>
                          <a:spcPct val="150000"/>
                        </a:lnSpc>
                        <a:spcAft>
                          <a:spcPts val="0"/>
                        </a:spcAft>
                        <a:tabLst>
                          <a:tab pos="2700655" algn="l"/>
                        </a:tabLst>
                      </a:pPr>
                      <a:r>
                        <a:rPr lang="en-US" sz="2400" b="1" kern="100" dirty="0">
                          <a:effectLst/>
                          <a:latin typeface="方正细黑一简体"/>
                          <a:cs typeface="Times New Roman"/>
                        </a:rPr>
                        <a:t> </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阐释</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6415">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起</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点</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选择一个合适的上升起点。这样的起点应是某一认识领域里最简单、最基本</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是对研究对象</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反映。它能以“胚芽”的形式，包含着研究对象整个发展过程中</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把这个“胚芽”扩展开来，就能展现出一个完整的对象</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桥</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梁</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上升的起点，往往是某一认识对象</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随着认识的发展，起点中所包含的种种矛盾会逐一展现出来。这些一一展现出来的矛盾</a:t>
                      </a:r>
                      <a:r>
                        <a:rPr lang="zh-CN" sz="2400" b="1" kern="100" dirty="0" smtClean="0">
                          <a:effectLst/>
                          <a:latin typeface="宋体"/>
                          <a:ea typeface="方正细黑一简体"/>
                          <a:cs typeface="Times New Roman"/>
                        </a:rPr>
                        <a:t>是</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环节，也是思维从抽象逐步走向具体的桥梁</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终</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点</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思维从最一般</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开</a:t>
                      </a:r>
                      <a:r>
                        <a:rPr lang="zh-CN" sz="2400" b="1" kern="100" dirty="0">
                          <a:effectLst/>
                          <a:latin typeface="宋体"/>
                          <a:ea typeface="方正细黑一简体"/>
                          <a:cs typeface="Times New Roman"/>
                        </a:rPr>
                        <a:t>始，通过各个上升环节，达到再现事物多样性的统一。最终完成的思维具体是飞跃</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它是对认识对</a:t>
                      </a:r>
                      <a:r>
                        <a:rPr lang="zh-CN" sz="2400" b="1" kern="100" dirty="0" smtClean="0">
                          <a:effectLst/>
                          <a:latin typeface="宋体"/>
                          <a:ea typeface="方正细黑一简体"/>
                          <a:cs typeface="Times New Roman"/>
                        </a:rPr>
                        <a:t>象</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本</a:t>
                      </a:r>
                      <a:r>
                        <a:rPr lang="zh-CN" sz="2400" b="1" kern="100" dirty="0">
                          <a:effectLst/>
                          <a:latin typeface="宋体"/>
                          <a:ea typeface="方正细黑一简体"/>
                          <a:cs typeface="Times New Roman"/>
                        </a:rPr>
                        <a:t>质和规律的认识</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57027" y="2132856"/>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概念</a:t>
            </a:r>
            <a:endParaRPr lang="zh-CN" altLang="en-US" dirty="0"/>
          </a:p>
        </p:txBody>
      </p:sp>
      <p:sp>
        <p:nvSpPr>
          <p:cNvPr id="8" name="矩形 7"/>
          <p:cNvSpPr/>
          <p:nvPr/>
        </p:nvSpPr>
        <p:spPr>
          <a:xfrm>
            <a:off x="4513411" y="2132856"/>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基本单位</a:t>
            </a:r>
            <a:endParaRPr lang="zh-CN" altLang="en-US" dirty="0"/>
          </a:p>
        </p:txBody>
      </p:sp>
      <p:sp>
        <p:nvSpPr>
          <p:cNvPr id="10" name="矩形 9"/>
          <p:cNvSpPr/>
          <p:nvPr/>
        </p:nvSpPr>
        <p:spPr>
          <a:xfrm>
            <a:off x="4513411" y="2679303"/>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一切矛盾</a:t>
            </a:r>
            <a:endParaRPr lang="zh-CN" altLang="en-US" dirty="0"/>
          </a:p>
        </p:txBody>
      </p:sp>
      <p:sp>
        <p:nvSpPr>
          <p:cNvPr id="12" name="矩形 11"/>
          <p:cNvSpPr/>
          <p:nvPr/>
        </p:nvSpPr>
        <p:spPr>
          <a:xfrm>
            <a:off x="5881563" y="3785878"/>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矛盾焦点</a:t>
            </a:r>
            <a:endParaRPr lang="zh-CN" altLang="en-US" dirty="0"/>
          </a:p>
        </p:txBody>
      </p:sp>
      <p:sp>
        <p:nvSpPr>
          <p:cNvPr id="14" name="矩形 13"/>
          <p:cNvSpPr/>
          <p:nvPr/>
        </p:nvSpPr>
        <p:spPr>
          <a:xfrm>
            <a:off x="8617867" y="4263479"/>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认识发展</a:t>
            </a:r>
            <a:endParaRPr lang="zh-CN" altLang="en-US" dirty="0"/>
          </a:p>
        </p:txBody>
      </p:sp>
      <p:sp>
        <p:nvSpPr>
          <p:cNvPr id="16" name="矩形 15"/>
          <p:cNvSpPr/>
          <p:nvPr/>
        </p:nvSpPr>
        <p:spPr>
          <a:xfrm>
            <a:off x="3073251" y="5415607"/>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抽象规定</a:t>
            </a:r>
            <a:endParaRPr lang="zh-CN" altLang="en-US" dirty="0"/>
          </a:p>
        </p:txBody>
      </p:sp>
      <p:sp>
        <p:nvSpPr>
          <p:cNvPr id="18" name="矩形 17"/>
          <p:cNvSpPr/>
          <p:nvPr/>
        </p:nvSpPr>
        <p:spPr>
          <a:xfrm>
            <a:off x="5017467" y="6021288"/>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终点</a:t>
            </a:r>
            <a:endParaRPr lang="zh-CN" altLang="en-US" dirty="0"/>
          </a:p>
        </p:txBody>
      </p:sp>
      <p:sp>
        <p:nvSpPr>
          <p:cNvPr id="20" name="矩形 19"/>
          <p:cNvSpPr/>
          <p:nvPr/>
        </p:nvSpPr>
        <p:spPr>
          <a:xfrm>
            <a:off x="8216154" y="6033094"/>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整体</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00808"/>
            <a:ext cx="10801200" cy="273630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．感性具体、思维抽象与思维具体之间的辩证关系</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从感性具体到思维抽象，再从思维抽象到思维具体，思维过程的这两个阶</a:t>
            </a:r>
            <a:r>
              <a:rPr lang="zh-CN" altLang="zh-CN" sz="2600" b="1" kern="100" dirty="0" smtClean="0">
                <a:latin typeface="宋体"/>
                <a:ea typeface="方正细黑一简体"/>
                <a:cs typeface="Times New Roman"/>
              </a:rPr>
              <a:t>段</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不可分割。</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1044419" y="3296597"/>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相互依赖</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908720"/>
            <a:ext cx="11593288" cy="532859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思维具体是指在感性认识的层次上反映事物具体整体的认识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思维具体是指在理性认识的层次上反映事物具体整体的认识。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从思维抽象发展到思维具体要选择一个合适的上升起点。这样的起点应是某一认识领域里最复杂的概念</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这样的起点应是某一认识领域里最简单、最基本的概念，是对研究对象的基本单位的反映。</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548680"/>
            <a:ext cx="11017224" cy="5760639"/>
          </a:xfrm>
        </p:spPr>
        <p:txBody>
          <a:bodyPr>
            <a:no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经过从感性具体到思维抽象，再从思维抽象到思维具体两个过程，实现对认识对象整体本质和规律的认识</a:t>
            </a:r>
            <a:r>
              <a:rPr lang="zh-CN" altLang="zh-CN" sz="2600" b="1" kern="100" dirty="0" smtClean="0">
                <a:solidFill>
                  <a:prstClr val="black"/>
                </a:solidFill>
                <a:latin typeface="宋体"/>
                <a:ea typeface="方正细黑一简体"/>
                <a:cs typeface="Times New Roman"/>
              </a:rPr>
              <a:t>。</a:t>
            </a:r>
            <a:r>
              <a:rPr lang="en-US" altLang="zh-CN" sz="2600" b="1" kern="100" dirty="0" smtClean="0">
                <a:solidFill>
                  <a:prstClr val="black"/>
                </a:solidFill>
                <a:latin typeface="宋体"/>
                <a:ea typeface="方正细黑一简体"/>
                <a:cs typeface="Times New Roman"/>
              </a:rPr>
              <a:t>                             (</a:t>
            </a:r>
            <a:r>
              <a:rPr lang="zh-CN" altLang="zh-CN" sz="2600" b="1" kern="100" dirty="0">
                <a:solidFill>
                  <a:prstClr val="black"/>
                </a:solidFill>
                <a:latin typeface="宋体"/>
                <a:ea typeface="方正细黑一简体"/>
                <a:cs typeface="Times New Roman"/>
              </a:rPr>
              <a:t>　</a:t>
            </a:r>
            <a:r>
              <a:rPr lang="en-US" altLang="zh-CN" sz="2600" b="1" kern="100" dirty="0">
                <a:solidFill>
                  <a:prstClr val="black"/>
                </a:solidFill>
                <a:latin typeface="宋体"/>
                <a:ea typeface="方正细黑一简体"/>
                <a:cs typeface="Times New Roman"/>
              </a:rPr>
              <a:t> )</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solidFill>
                  <a:prstClr val="black"/>
                </a:solidFill>
                <a:latin typeface="宋体"/>
                <a:ea typeface="方正细黑一简体"/>
                <a:cs typeface="Times New Roman"/>
              </a:rPr>
              <a:t>×　从感性具体到思维抽象，再从思维抽象到思维具体，是同一思维过程中的两个不同阶段，而不是认识的两个过程。</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思维从感性具体开始，通过各个上升环节，达到再现事物多样性的统一</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p>
          <a:p>
            <a:pPr indent="0" algn="just">
              <a:lnSpc>
                <a:spcPct val="170000"/>
              </a:lnSpc>
              <a:spcAft>
                <a:spcPts val="0"/>
              </a:spcAft>
              <a:tabLst>
                <a:tab pos="2700655" algn="l"/>
              </a:tabLst>
            </a:pP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思维从最一般的抽象规定开始，通过各个上升环节，达到再现事物多样性的统一。</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 </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2600" b="1" kern="100" dirty="0">
                <a:solidFill>
                  <a:srgbClr val="00B050"/>
                </a:solidFill>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认识发展的历程</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．蛙眼具有准确地跟踪空中飞行目标的特别功能。人们根据蛙眼的结构和功能，研制出能够跟踪卫星、监视空中飞行目标的“电子蛙眼”。这个过程体现</a:t>
            </a:r>
            <a:r>
              <a:rPr lang="zh-CN" altLang="zh-CN" sz="2600" b="1" kern="100" dirty="0" smtClean="0">
                <a:latin typeface="宋体"/>
                <a:ea typeface="方正细黑一简体"/>
                <a:cs typeface="Times New Roman"/>
              </a:rPr>
              <a:t>了</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3816424"/>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①思维过程以感性具体为起点　②从抽象到具体的方法是我们认识事物的唯一方法　③感性具体、思维抽象、思维具体是相互依赖、不可分割的　④通过思维抽象获得的认识是对事物整体及其发展规律的认识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料体现了思维过程以感性具体为起点，感性具体、思维抽象、思维具体是相互依赖、不可分割的，①③正确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从</a:t>
            </a:r>
            <a:r>
              <a:rPr lang="zh-CN" altLang="zh-CN" sz="2600" b="1" kern="100" dirty="0">
                <a:latin typeface="宋体"/>
                <a:ea typeface="方正细黑一简体"/>
                <a:cs typeface="Times New Roman"/>
              </a:rPr>
              <a:t>抽象到具体的方法不是我们认识事物的唯一方法，②错误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人</a:t>
            </a:r>
            <a:r>
              <a:rPr lang="zh-CN" altLang="zh-CN" sz="2600" b="1" kern="100" dirty="0">
                <a:latin typeface="宋体"/>
                <a:ea typeface="方正细黑一简体"/>
                <a:cs typeface="Times New Roman"/>
              </a:rPr>
              <a:t>们通过思维抽象形成的是对事物零散的、片面的认识，还不能把握事物整体的本质和规律，④错误。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80520"/>
          </a:xfrm>
        </p:spPr>
        <p:txBody>
          <a:bodyPr>
            <a:normAutofit/>
          </a:bodyPr>
          <a:lstStyle/>
          <a:p>
            <a:pPr marL="452438" indent="-452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．“行家看门道，外行看热闹。”从逻辑与思维角度看，其中的“门道”与“热闹”分别是</a:t>
            </a:r>
            <a:r>
              <a:rPr lang="zh-CN" altLang="zh-CN" sz="2600" b="1" kern="100" dirty="0" smtClean="0">
                <a:latin typeface="宋体"/>
                <a:ea typeface="方正细黑一简体"/>
                <a:cs typeface="Times New Roman"/>
              </a:rPr>
              <a:t>指</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①感性具体　思维具体　②感性认识　理性认识</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③事物的本质　事物的现象　④思维具体　感性具体</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09634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门道”表明事物的本质和规律，属于思维具体的认识，“热闹”表明看到的是事物的外部表象，属于感性具体的认识，①错误，③④正确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门道”指理性认识、“热闹”指感性认识，②对应错误。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fontScale="92500"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．马克思在《</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政治经济学批判</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导言》中把认识过程归结为两条道路。在第一条道路上，完整的表象蒸发为抽象的规定；在第二条道路上，抽象的规定在思维行程中导致具体的再现。以下对这两条道路的认识正确的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122238" algn="just">
              <a:lnSpc>
                <a:spcPct val="170000"/>
              </a:lnSpc>
              <a:spcAft>
                <a:spcPts val="0"/>
              </a:spcAft>
              <a:tabLst>
                <a:tab pos="2700655" algn="l"/>
              </a:tabLst>
            </a:pPr>
            <a:r>
              <a:rPr lang="zh-CN" altLang="zh-CN" sz="2600" b="1" kern="100" dirty="0">
                <a:latin typeface="宋体"/>
                <a:ea typeface="方正细黑一简体"/>
                <a:cs typeface="Times New Roman"/>
              </a:rPr>
              <a:t>①两条道路相互依赖、不可分割，共同构成了认识深化的完整过程　②认识的发展过程起于感性具体，借助分离、提纯等环节，终于思维抽象　</a:t>
            </a:r>
            <a:r>
              <a:rPr lang="en-US" altLang="zh-CN" sz="2600" b="1" kern="100" dirty="0" smtClean="0">
                <a:latin typeface="宋体"/>
                <a:ea typeface="方正细黑一简体"/>
                <a:cs typeface="Times New Roman"/>
              </a:rPr>
              <a:t> </a:t>
            </a:r>
          </a:p>
          <a:p>
            <a:pPr marL="539750" indent="122238" algn="just">
              <a:lnSpc>
                <a:spcPct val="170000"/>
              </a:lnSpc>
              <a:spcAft>
                <a:spcPts val="0"/>
              </a:spcAft>
              <a:tabLst>
                <a:tab pos="2700655" algn="l"/>
              </a:tabLst>
            </a:pP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第一条道路，认识通过综合的方法，从感性具体的东西中把握事物整体的本质和规律　④第二条道路，思维从最一般的抽象开始，通过上升环节，达到再现事物多样性的统一</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24847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第</a:t>
            </a:r>
            <a:r>
              <a:rPr lang="zh-CN" altLang="zh-CN" sz="2600" b="1" kern="100" dirty="0">
                <a:latin typeface="宋体"/>
                <a:ea typeface="方正细黑一简体"/>
                <a:cs typeface="Times New Roman"/>
              </a:rPr>
              <a:t>一条道路指的是从感性具体到思维抽象，思维抽象还不能把握事物整体的本质和规律。第二条道路指的是从思维抽象到思维具体，思维从最一般的抽象开始，通过上升环节，达到再现事物多样性的统一。从感性具体到思维抽象，再从思维抽象到思维具体，思维过程的这两个阶段相互依赖、不可分割，①④正确，②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440160"/>
          </a:xfrm>
        </p:spPr>
        <p:txBody>
          <a:bodyPr>
            <a:normAutofit/>
          </a:bodyPr>
          <a:lstStyle/>
          <a:p>
            <a:pPr indent="662940" algn="ctr">
              <a:lnSpc>
                <a:spcPct val="170000"/>
              </a:lnSpc>
              <a:spcAft>
                <a:spcPts val="0"/>
              </a:spcAft>
              <a:tabLst>
                <a:tab pos="2700655" algn="l"/>
              </a:tabLst>
            </a:pPr>
            <a:r>
              <a:rPr lang="zh-CN" altLang="zh-CN" sz="2600" b="1" kern="100" dirty="0">
                <a:solidFill>
                  <a:srgbClr val="E36C0A"/>
                </a:solidFill>
                <a:latin typeface="宋体"/>
                <a:ea typeface="方正细黑一简体"/>
                <a:cs typeface="Times New Roman"/>
              </a:rPr>
              <a:t> </a:t>
            </a: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感性具体与思维具体的关系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058866412"/>
              </p:ext>
            </p:extLst>
          </p:nvPr>
        </p:nvGraphicFramePr>
        <p:xfrm>
          <a:off x="336947" y="1405427"/>
          <a:ext cx="11593288" cy="5347797"/>
        </p:xfrm>
        <a:graphic>
          <a:graphicData uri="http://schemas.openxmlformats.org/drawingml/2006/table">
            <a:tbl>
              <a:tblPr/>
              <a:tblGrid>
                <a:gridCol w="593794"/>
                <a:gridCol w="558334"/>
                <a:gridCol w="3744416"/>
                <a:gridCol w="6696744"/>
              </a:tblGrid>
              <a:tr h="533594">
                <a:tc gridSpan="2">
                  <a:txBody>
                    <a:bodyPr/>
                    <a:lstStyle/>
                    <a:p>
                      <a:pPr algn="ctr">
                        <a:lnSpc>
                          <a:spcPct val="150000"/>
                        </a:lnSpc>
                        <a:spcAft>
                          <a:spcPts val="0"/>
                        </a:spcAft>
                        <a:tabLst>
                          <a:tab pos="2700655" algn="l"/>
                        </a:tabLst>
                      </a:pPr>
                      <a:r>
                        <a:rPr lang="en-US" sz="2400" b="1" kern="100" dirty="0">
                          <a:effectLst/>
                          <a:latin typeface="方正细黑一简体"/>
                          <a:cs typeface="Times New Roman"/>
                        </a:rPr>
                        <a:t> </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感性具体</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思维具体</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971">
                <a:tc rowSpan="3">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区</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别</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含义</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一种直观的整体表象，是事物多种多样的现象和外部联系在头脑中的反映</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在理性认识的层次上反映事物具体整体的认识，是人们在思维中把事物各个方面的本质规定按照其内在联系综合起来，形成关于事物整体的本质和规律的认识，是多样性统一的事物整体在思维中的再现</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7188">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地位</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认识的起点，认识的低</a:t>
                      </a:r>
                      <a:r>
                        <a:rPr lang="zh-CN" sz="2400" b="1" kern="100" dirty="0" smtClean="0">
                          <a:effectLst/>
                          <a:latin typeface="宋体"/>
                          <a:ea typeface="方正细黑一简体"/>
                          <a:cs typeface="Times New Roman"/>
                        </a:rPr>
                        <a:t>级</a:t>
                      </a:r>
                      <a:r>
                        <a:rPr lang="en-US" altLang="zh-CN" sz="2400" b="1" kern="100" dirty="0" smtClean="0">
                          <a:effectLst/>
                          <a:latin typeface="宋体"/>
                          <a:ea typeface="方正细黑一简体"/>
                          <a:cs typeface="Times New Roman"/>
                        </a:rPr>
                        <a:t> </a:t>
                      </a:r>
                      <a:r>
                        <a:rPr lang="zh-CN" sz="2400" b="1" kern="100" dirty="0" smtClean="0">
                          <a:effectLst/>
                          <a:latin typeface="宋体"/>
                          <a:ea typeface="方正细黑一简体"/>
                          <a:cs typeface="Times New Roman"/>
                        </a:rPr>
                        <a:t>阶</a:t>
                      </a:r>
                      <a:r>
                        <a:rPr lang="zh-CN" sz="2400" b="1" kern="100" dirty="0">
                          <a:effectLst/>
                          <a:latin typeface="宋体"/>
                          <a:ea typeface="方正细黑一简体"/>
                          <a:cs typeface="Times New Roman"/>
                        </a:rPr>
                        <a:t>段</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思维活动的结果，认识的发展和升华</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7188">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意义</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感性具体是由思维抽象上升到思维具体的前提和准备</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最终完成的思维具体是飞跃的终点，是对认识对象整体本质和规律的认识</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787242191"/>
              </p:ext>
            </p:extLst>
          </p:nvPr>
        </p:nvGraphicFramePr>
        <p:xfrm>
          <a:off x="1201044" y="2852769"/>
          <a:ext cx="10081119" cy="1347216"/>
        </p:xfrm>
        <a:graphic>
          <a:graphicData uri="http://schemas.openxmlformats.org/drawingml/2006/table">
            <a:tbl>
              <a:tblPr/>
              <a:tblGrid>
                <a:gridCol w="1152127"/>
                <a:gridCol w="8928992"/>
              </a:tblGrid>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联系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感性具体是认识的起点，经过科学的思维抽象和正确地选择思维上升环节，感性具体能够上升为思维具体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489075" y="198884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（七）</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397</TotalTime>
  <Words>4054</Words>
  <Application>Microsoft Office PowerPoint</Application>
  <PresentationFormat>自定义</PresentationFormat>
  <Paragraphs>270</Paragraphs>
  <Slides>38</Slides>
  <Notes>2</Notes>
  <HiddenSlides>0</HiddenSlides>
  <MMClips>0</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147</cp:revision>
  <dcterms:created xsi:type="dcterms:W3CDTF">2021-04-02T06:41:31Z</dcterms:created>
  <dcterms:modified xsi:type="dcterms:W3CDTF">2023-02-16T06:30:28Z</dcterms:modified>
</cp:coreProperties>
</file>